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3"/>
  </p:notesMasterIdLst>
  <p:sldIdLst>
    <p:sldId id="258" r:id="rId2"/>
    <p:sldId id="278" r:id="rId3"/>
    <p:sldId id="284" r:id="rId4"/>
    <p:sldId id="280" r:id="rId5"/>
    <p:sldId id="259" r:id="rId6"/>
    <p:sldId id="279" r:id="rId7"/>
    <p:sldId id="281" r:id="rId8"/>
    <p:sldId id="282" r:id="rId9"/>
    <p:sldId id="389" r:id="rId10"/>
    <p:sldId id="257" r:id="rId11"/>
    <p:sldId id="390" r:id="rId12"/>
    <p:sldId id="283" r:id="rId13"/>
    <p:sldId id="372" r:id="rId14"/>
    <p:sldId id="285" r:id="rId15"/>
    <p:sldId id="286" r:id="rId16"/>
    <p:sldId id="373" r:id="rId17"/>
    <p:sldId id="388" r:id="rId18"/>
    <p:sldId id="374" r:id="rId19"/>
    <p:sldId id="381" r:id="rId20"/>
    <p:sldId id="377" r:id="rId21"/>
    <p:sldId id="375" r:id="rId22"/>
    <p:sldId id="376" r:id="rId23"/>
    <p:sldId id="256" r:id="rId24"/>
    <p:sldId id="378" r:id="rId25"/>
    <p:sldId id="379" r:id="rId26"/>
    <p:sldId id="380" r:id="rId27"/>
    <p:sldId id="382" r:id="rId28"/>
    <p:sldId id="383" r:id="rId29"/>
    <p:sldId id="384" r:id="rId30"/>
    <p:sldId id="385" r:id="rId31"/>
    <p:sldId id="386" r:id="rId3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753"/>
    <p:restoredTop sz="95846"/>
  </p:normalViewPr>
  <p:slideViewPr>
    <p:cSldViewPr snapToGrid="0">
      <p:cViewPr>
        <p:scale>
          <a:sx n="227" d="100"/>
          <a:sy n="227" d="100"/>
        </p:scale>
        <p:origin x="-1040" y="-17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FADC3D1-82BD-924C-A495-790310145716}" type="datetimeFigureOut">
              <a:rPr lang="en-US" smtClean="0"/>
              <a:t>8/30/23</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89FD946-094B-8E45-9A36-5490702DE0D1}" type="slidenum">
              <a:rPr lang="en-US" smtClean="0"/>
              <a:t>‹#›</a:t>
            </a:fld>
            <a:endParaRPr lang="en-US"/>
          </a:p>
        </p:txBody>
      </p:sp>
    </p:spTree>
    <p:extLst>
      <p:ext uri="{BB962C8B-B14F-4D97-AF65-F5344CB8AC3E}">
        <p14:creationId xmlns:p14="http://schemas.microsoft.com/office/powerpoint/2010/main" val="38576191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bb16ad3727_0_8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bb16ad3727_0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DFF1808-A721-A34E-A2F6-FAC2F036859E}" type="datetimeFigureOut">
              <a:rPr lang="en-US" smtClean="0"/>
              <a:t>8/30/23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E499006-78AF-B742-BD74-0973D3241D95}" type="slidenum">
              <a:rPr lang="en-US" smtClean="0"/>
              <a:t>‹#›</a:t>
            </a:fld>
            <a:endParaRPr lang="en-US"/>
          </a:p>
        </p:txBody>
      </p:sp>
    </p:spTree>
    <p:extLst>
      <p:ext uri="{BB962C8B-B14F-4D97-AF65-F5344CB8AC3E}">
        <p14:creationId xmlns:p14="http://schemas.microsoft.com/office/powerpoint/2010/main" val="38301241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DFF1808-A721-A34E-A2F6-FAC2F036859E}" type="datetimeFigureOut">
              <a:rPr lang="en-US" smtClean="0"/>
              <a:t>8/30/23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E499006-78AF-B742-BD74-0973D3241D95}" type="slidenum">
              <a:rPr lang="en-US" smtClean="0"/>
              <a:t>‹#›</a:t>
            </a:fld>
            <a:endParaRPr lang="en-US"/>
          </a:p>
        </p:txBody>
      </p:sp>
    </p:spTree>
    <p:extLst>
      <p:ext uri="{BB962C8B-B14F-4D97-AF65-F5344CB8AC3E}">
        <p14:creationId xmlns:p14="http://schemas.microsoft.com/office/powerpoint/2010/main" val="23085259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DFF1808-A721-A34E-A2F6-FAC2F036859E}" type="datetimeFigureOut">
              <a:rPr lang="en-US" smtClean="0"/>
              <a:t>8/30/23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E499006-78AF-B742-BD74-0973D3241D95}" type="slidenum">
              <a:rPr lang="en-US" smtClean="0"/>
              <a:t>‹#›</a:t>
            </a:fld>
            <a:endParaRPr lang="en-US"/>
          </a:p>
        </p:txBody>
      </p:sp>
    </p:spTree>
    <p:extLst>
      <p:ext uri="{BB962C8B-B14F-4D97-AF65-F5344CB8AC3E}">
        <p14:creationId xmlns:p14="http://schemas.microsoft.com/office/powerpoint/2010/main" val="274790270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593367"/>
            <a:ext cx="85206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536633"/>
            <a:ext cx="8520600" cy="45552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6217623"/>
            <a:ext cx="5487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543255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DFF1808-A721-A34E-A2F6-FAC2F036859E}" type="datetimeFigureOut">
              <a:rPr lang="en-US" smtClean="0"/>
              <a:t>8/30/23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E499006-78AF-B742-BD74-0973D3241D95}" type="slidenum">
              <a:rPr lang="en-US" smtClean="0"/>
              <a:t>‹#›</a:t>
            </a:fld>
            <a:endParaRPr lang="en-US"/>
          </a:p>
        </p:txBody>
      </p:sp>
    </p:spTree>
    <p:extLst>
      <p:ext uri="{BB962C8B-B14F-4D97-AF65-F5344CB8AC3E}">
        <p14:creationId xmlns:p14="http://schemas.microsoft.com/office/powerpoint/2010/main" val="10827073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DFF1808-A721-A34E-A2F6-FAC2F036859E}" type="datetimeFigureOut">
              <a:rPr lang="en-US" smtClean="0"/>
              <a:t>8/30/23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E499006-78AF-B742-BD74-0973D3241D95}" type="slidenum">
              <a:rPr lang="en-US" smtClean="0"/>
              <a:t>‹#›</a:t>
            </a:fld>
            <a:endParaRPr lang="en-US"/>
          </a:p>
        </p:txBody>
      </p:sp>
    </p:spTree>
    <p:extLst>
      <p:ext uri="{BB962C8B-B14F-4D97-AF65-F5344CB8AC3E}">
        <p14:creationId xmlns:p14="http://schemas.microsoft.com/office/powerpoint/2010/main" val="17820230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DFF1808-A721-A34E-A2F6-FAC2F036859E}" type="datetimeFigureOut">
              <a:rPr lang="en-US" smtClean="0"/>
              <a:t>8/30/23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E499006-78AF-B742-BD74-0973D3241D95}" type="slidenum">
              <a:rPr lang="en-US" smtClean="0"/>
              <a:t>‹#›</a:t>
            </a:fld>
            <a:endParaRPr lang="en-US"/>
          </a:p>
        </p:txBody>
      </p:sp>
    </p:spTree>
    <p:extLst>
      <p:ext uri="{BB962C8B-B14F-4D97-AF65-F5344CB8AC3E}">
        <p14:creationId xmlns:p14="http://schemas.microsoft.com/office/powerpoint/2010/main" val="24475443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DFF1808-A721-A34E-A2F6-FAC2F036859E}" type="datetimeFigureOut">
              <a:rPr lang="en-US" smtClean="0"/>
              <a:t>8/30/23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E499006-78AF-B742-BD74-0973D3241D95}" type="slidenum">
              <a:rPr lang="en-US" smtClean="0"/>
              <a:t>‹#›</a:t>
            </a:fld>
            <a:endParaRPr lang="en-US"/>
          </a:p>
        </p:txBody>
      </p:sp>
    </p:spTree>
    <p:extLst>
      <p:ext uri="{BB962C8B-B14F-4D97-AF65-F5344CB8AC3E}">
        <p14:creationId xmlns:p14="http://schemas.microsoft.com/office/powerpoint/2010/main" val="10277304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DFF1808-A721-A34E-A2F6-FAC2F036859E}" type="datetimeFigureOut">
              <a:rPr lang="en-US" smtClean="0"/>
              <a:t>8/30/23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E499006-78AF-B742-BD74-0973D3241D95}" type="slidenum">
              <a:rPr lang="en-US" smtClean="0"/>
              <a:t>‹#›</a:t>
            </a:fld>
            <a:endParaRPr lang="en-US"/>
          </a:p>
        </p:txBody>
      </p:sp>
    </p:spTree>
    <p:extLst>
      <p:ext uri="{BB962C8B-B14F-4D97-AF65-F5344CB8AC3E}">
        <p14:creationId xmlns:p14="http://schemas.microsoft.com/office/powerpoint/2010/main" val="10061415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DFF1808-A721-A34E-A2F6-FAC2F036859E}" type="datetimeFigureOut">
              <a:rPr lang="en-US" smtClean="0"/>
              <a:t>8/30/23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E499006-78AF-B742-BD74-0973D3241D95}" type="slidenum">
              <a:rPr lang="en-US" smtClean="0"/>
              <a:t>‹#›</a:t>
            </a:fld>
            <a:endParaRPr lang="en-US"/>
          </a:p>
        </p:txBody>
      </p:sp>
    </p:spTree>
    <p:extLst>
      <p:ext uri="{BB962C8B-B14F-4D97-AF65-F5344CB8AC3E}">
        <p14:creationId xmlns:p14="http://schemas.microsoft.com/office/powerpoint/2010/main" val="32884954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DFF1808-A721-A34E-A2F6-FAC2F036859E}" type="datetimeFigureOut">
              <a:rPr lang="en-US" smtClean="0"/>
              <a:t>8/30/23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E499006-78AF-B742-BD74-0973D3241D95}" type="slidenum">
              <a:rPr lang="en-US" smtClean="0"/>
              <a:t>‹#›</a:t>
            </a:fld>
            <a:endParaRPr lang="en-US"/>
          </a:p>
        </p:txBody>
      </p:sp>
    </p:spTree>
    <p:extLst>
      <p:ext uri="{BB962C8B-B14F-4D97-AF65-F5344CB8AC3E}">
        <p14:creationId xmlns:p14="http://schemas.microsoft.com/office/powerpoint/2010/main" val="22548027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DFF1808-A721-A34E-A2F6-FAC2F036859E}" type="datetimeFigureOut">
              <a:rPr lang="en-US" smtClean="0"/>
              <a:t>8/30/23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E499006-78AF-B742-BD74-0973D3241D95}" type="slidenum">
              <a:rPr lang="en-US" smtClean="0"/>
              <a:t>‹#›</a:t>
            </a:fld>
            <a:endParaRPr lang="en-US"/>
          </a:p>
        </p:txBody>
      </p:sp>
    </p:spTree>
    <p:extLst>
      <p:ext uri="{BB962C8B-B14F-4D97-AF65-F5344CB8AC3E}">
        <p14:creationId xmlns:p14="http://schemas.microsoft.com/office/powerpoint/2010/main" val="15253450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DFF1808-A721-A34E-A2F6-FAC2F036859E}" type="datetimeFigureOut">
              <a:rPr lang="en-US" smtClean="0"/>
              <a:t>8/30/23</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E499006-78AF-B742-BD74-0973D3241D95}" type="slidenum">
              <a:rPr lang="en-US" smtClean="0"/>
              <a:t>‹#›</a:t>
            </a:fld>
            <a:endParaRPr lang="en-US"/>
          </a:p>
        </p:txBody>
      </p:sp>
    </p:spTree>
    <p:extLst>
      <p:ext uri="{BB962C8B-B14F-4D97-AF65-F5344CB8AC3E}">
        <p14:creationId xmlns:p14="http://schemas.microsoft.com/office/powerpoint/2010/main" val="248341233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 Id="rId5" Type="http://schemas.openxmlformats.org/officeDocument/2006/relationships/image" Target="../media/image3.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8D5F1ED-A45E-AEBE-D70D-7F6F253ADEAE}"/>
              </a:ext>
            </a:extLst>
          </p:cNvPr>
          <p:cNvSpPr txBox="1"/>
          <p:nvPr/>
        </p:nvSpPr>
        <p:spPr>
          <a:xfrm>
            <a:off x="959541" y="1265112"/>
            <a:ext cx="5921319" cy="3046988"/>
          </a:xfrm>
          <a:prstGeom prst="rect">
            <a:avLst/>
          </a:prstGeom>
          <a:noFill/>
        </p:spPr>
        <p:txBody>
          <a:bodyPr wrap="square" rtlCol="0">
            <a:spAutoFit/>
          </a:bodyPr>
          <a:lstStyle/>
          <a:p>
            <a:r>
              <a:rPr lang="en-US" sz="2400" dirty="0"/>
              <a:t>Agenda for today:</a:t>
            </a:r>
          </a:p>
          <a:p>
            <a:endParaRPr lang="en-US" sz="2400" dirty="0"/>
          </a:p>
          <a:p>
            <a:pPr marL="342900" indent="-342900">
              <a:buAutoNum type="arabicPeriod"/>
            </a:pPr>
            <a:r>
              <a:rPr lang="en-US" sz="2400" dirty="0"/>
              <a:t>Brief recap of last week</a:t>
            </a:r>
          </a:p>
          <a:p>
            <a:pPr marL="342900" indent="-342900">
              <a:buAutoNum type="arabicPeriod"/>
            </a:pPr>
            <a:r>
              <a:rPr lang="en-US" sz="2400" dirty="0"/>
              <a:t>Discussion of papers:</a:t>
            </a:r>
          </a:p>
          <a:p>
            <a:pPr marL="800100" lvl="1" indent="-342900">
              <a:buAutoNum type="arabicPeriod"/>
            </a:pPr>
            <a:r>
              <a:rPr lang="en-US" sz="2400" dirty="0"/>
              <a:t>Group 1, Group 2, whole class</a:t>
            </a:r>
          </a:p>
          <a:p>
            <a:pPr marL="342900" indent="-342900">
              <a:buAutoNum type="arabicPeriod"/>
            </a:pPr>
            <a:r>
              <a:rPr lang="en-US" sz="2400" dirty="0"/>
              <a:t>Code Grading</a:t>
            </a:r>
          </a:p>
          <a:p>
            <a:pPr marL="342900" indent="-342900">
              <a:buAutoNum type="arabicPeriod"/>
            </a:pPr>
            <a:r>
              <a:rPr lang="en-US" sz="2400" dirty="0"/>
              <a:t>Simulating Drift</a:t>
            </a:r>
          </a:p>
          <a:p>
            <a:pPr marL="342900" indent="-342900">
              <a:buAutoNum type="arabicPeriod"/>
            </a:pPr>
            <a:r>
              <a:rPr lang="en-US" sz="2400" dirty="0"/>
              <a:t>Short reads, QC, </a:t>
            </a:r>
            <a:r>
              <a:rPr lang="en-US" sz="2400" dirty="0" err="1"/>
              <a:t>slurm</a:t>
            </a:r>
            <a:endParaRPr lang="en-US" sz="2400" dirty="0"/>
          </a:p>
        </p:txBody>
      </p:sp>
    </p:spTree>
    <p:extLst>
      <p:ext uri="{BB962C8B-B14F-4D97-AF65-F5344CB8AC3E}">
        <p14:creationId xmlns:p14="http://schemas.microsoft.com/office/powerpoint/2010/main" val="41368387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2E761209-FF2A-B2BE-5ED5-7A8E0A67E47E}"/>
              </a:ext>
            </a:extLst>
          </p:cNvPr>
          <p:cNvSpPr txBox="1"/>
          <p:nvPr/>
        </p:nvSpPr>
        <p:spPr>
          <a:xfrm>
            <a:off x="4991099" y="1989859"/>
            <a:ext cx="4062847" cy="2862322"/>
          </a:xfrm>
          <a:prstGeom prst="rect">
            <a:avLst/>
          </a:prstGeom>
          <a:noFill/>
        </p:spPr>
        <p:txBody>
          <a:bodyPr wrap="square" rtlCol="0">
            <a:spAutoFit/>
          </a:bodyPr>
          <a:lstStyle/>
          <a:p>
            <a:pPr marL="257175" indent="-257175">
              <a:buFont typeface="Arial" panose="020B0604020202020204" pitchFamily="34" charset="0"/>
              <a:buChar char="•"/>
            </a:pPr>
            <a:r>
              <a:rPr lang="en-US" sz="1500" dirty="0">
                <a:latin typeface="Arial" panose="020B0604020202020204" pitchFamily="34" charset="0"/>
                <a:cs typeface="Arial" panose="020B0604020202020204" pitchFamily="34" charset="0"/>
              </a:rPr>
              <a:t>Lack of meaningful annotations.</a:t>
            </a:r>
          </a:p>
          <a:p>
            <a:pPr marL="257175" indent="-257175">
              <a:buFont typeface="Arial" panose="020B0604020202020204" pitchFamily="34" charset="0"/>
              <a:buChar char="•"/>
            </a:pPr>
            <a:endParaRPr lang="en-US" sz="1500" dirty="0">
              <a:latin typeface="Arial" panose="020B0604020202020204" pitchFamily="34" charset="0"/>
              <a:cs typeface="Arial" panose="020B0604020202020204" pitchFamily="34" charset="0"/>
            </a:endParaRPr>
          </a:p>
          <a:p>
            <a:pPr marL="257175" indent="-257175">
              <a:buFont typeface="Arial" panose="020B0604020202020204" pitchFamily="34" charset="0"/>
              <a:buChar char="•"/>
            </a:pPr>
            <a:r>
              <a:rPr lang="en-US" sz="1500" dirty="0">
                <a:latin typeface="Arial" panose="020B0604020202020204" pitchFamily="34" charset="0"/>
                <a:cs typeface="Arial" panose="020B0604020202020204" pitchFamily="34" charset="0"/>
              </a:rPr>
              <a:t>Code is long and kind of complex.</a:t>
            </a:r>
          </a:p>
          <a:p>
            <a:pPr marL="257175" indent="-257175">
              <a:buFont typeface="Arial" panose="020B0604020202020204" pitchFamily="34" charset="0"/>
              <a:buChar char="•"/>
            </a:pPr>
            <a:endParaRPr lang="en-US" sz="1500" dirty="0">
              <a:latin typeface="Arial" panose="020B0604020202020204" pitchFamily="34" charset="0"/>
              <a:cs typeface="Arial" panose="020B0604020202020204" pitchFamily="34" charset="0"/>
            </a:endParaRPr>
          </a:p>
          <a:p>
            <a:pPr marL="257175" indent="-257175">
              <a:buFont typeface="Arial" panose="020B0604020202020204" pitchFamily="34" charset="0"/>
              <a:buChar char="•"/>
            </a:pPr>
            <a:r>
              <a:rPr lang="en-US" sz="1500" dirty="0">
                <a:latin typeface="Arial" panose="020B0604020202020204" pitchFamily="34" charset="0"/>
                <a:cs typeface="Arial" panose="020B0604020202020204" pitchFamily="34" charset="0"/>
              </a:rPr>
              <a:t>Code may contain errors.</a:t>
            </a:r>
          </a:p>
          <a:p>
            <a:pPr marL="257175" indent="-257175">
              <a:buFont typeface="Arial" panose="020B0604020202020204" pitchFamily="34" charset="0"/>
              <a:buChar char="•"/>
            </a:pPr>
            <a:endParaRPr lang="en-US" sz="1500" dirty="0">
              <a:latin typeface="Arial" panose="020B0604020202020204" pitchFamily="34" charset="0"/>
              <a:cs typeface="Arial" panose="020B0604020202020204" pitchFamily="34" charset="0"/>
            </a:endParaRPr>
          </a:p>
          <a:p>
            <a:pPr marL="257175" indent="-257175">
              <a:buFont typeface="Arial" panose="020B0604020202020204" pitchFamily="34" charset="0"/>
              <a:buChar char="•"/>
            </a:pPr>
            <a:r>
              <a:rPr lang="en-US" sz="1500" dirty="0">
                <a:latin typeface="Arial" panose="020B0604020202020204" pitchFamily="34" charset="0"/>
                <a:cs typeface="Arial" panose="020B0604020202020204" pitchFamily="34" charset="0"/>
              </a:rPr>
              <a:t>Code overwrites existing variables.</a:t>
            </a:r>
          </a:p>
          <a:p>
            <a:pPr marL="257175" indent="-257175">
              <a:buFont typeface="Arial" panose="020B0604020202020204" pitchFamily="34" charset="0"/>
              <a:buChar char="•"/>
            </a:pPr>
            <a:endParaRPr lang="en-US" sz="1500" dirty="0">
              <a:latin typeface="Arial" panose="020B0604020202020204" pitchFamily="34" charset="0"/>
              <a:cs typeface="Arial" panose="020B0604020202020204" pitchFamily="34" charset="0"/>
            </a:endParaRPr>
          </a:p>
          <a:p>
            <a:pPr marL="257175" indent="-257175">
              <a:buFont typeface="Arial" panose="020B0604020202020204" pitchFamily="34" charset="0"/>
              <a:buChar char="•"/>
            </a:pPr>
            <a:endParaRPr lang="en-US" sz="1500" dirty="0">
              <a:latin typeface="Arial" panose="020B0604020202020204" pitchFamily="34" charset="0"/>
              <a:cs typeface="Arial" panose="020B0604020202020204" pitchFamily="34" charset="0"/>
            </a:endParaRPr>
          </a:p>
          <a:p>
            <a:pPr marL="257175" indent="-257175">
              <a:buFont typeface="Arial" panose="020B0604020202020204" pitchFamily="34" charset="0"/>
              <a:buChar char="•"/>
            </a:pPr>
            <a:endParaRPr lang="en-US" sz="1500" dirty="0">
              <a:latin typeface="Arial" panose="020B0604020202020204" pitchFamily="34" charset="0"/>
              <a:cs typeface="Arial" panose="020B0604020202020204" pitchFamily="34" charset="0"/>
            </a:endParaRPr>
          </a:p>
          <a:p>
            <a:pPr marL="257175" indent="-257175">
              <a:buFont typeface="Arial" panose="020B0604020202020204" pitchFamily="34" charset="0"/>
              <a:buChar char="•"/>
            </a:pPr>
            <a:endParaRPr lang="en-US" sz="1500" dirty="0">
              <a:latin typeface="Arial" panose="020B0604020202020204" pitchFamily="34" charset="0"/>
              <a:cs typeface="Arial" panose="020B0604020202020204" pitchFamily="34" charset="0"/>
            </a:endParaRPr>
          </a:p>
          <a:p>
            <a:endParaRPr lang="en-US" sz="1500"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2872F62F-7DE1-0CDB-3D74-030303D5AEC9}"/>
              </a:ext>
            </a:extLst>
          </p:cNvPr>
          <p:cNvSpPr txBox="1"/>
          <p:nvPr/>
        </p:nvSpPr>
        <p:spPr>
          <a:xfrm>
            <a:off x="4930127" y="1596378"/>
            <a:ext cx="3456709" cy="323165"/>
          </a:xfrm>
          <a:prstGeom prst="rect">
            <a:avLst/>
          </a:prstGeom>
          <a:noFill/>
        </p:spPr>
        <p:txBody>
          <a:bodyPr wrap="square" rtlCol="0">
            <a:spAutoFit/>
          </a:bodyPr>
          <a:lstStyle/>
          <a:p>
            <a:r>
              <a:rPr lang="en-US" sz="1500" b="1" u="sng" dirty="0">
                <a:latin typeface="Arial" panose="020B0604020202020204" pitchFamily="34" charset="0"/>
                <a:cs typeface="Arial" panose="020B0604020202020204" pitchFamily="34" charset="0"/>
              </a:rPr>
              <a:t>Things to look out for</a:t>
            </a:r>
          </a:p>
        </p:txBody>
      </p:sp>
      <p:pic>
        <p:nvPicPr>
          <p:cNvPr id="3" name="Picture 2">
            <a:extLst>
              <a:ext uri="{FF2B5EF4-FFF2-40B4-BE49-F238E27FC236}">
                <a16:creationId xmlns:a16="http://schemas.microsoft.com/office/drawing/2014/main" id="{886148EB-396D-C78F-3DD6-C723726BC511}"/>
              </a:ext>
            </a:extLst>
          </p:cNvPr>
          <p:cNvPicPr>
            <a:picLocks noChangeAspect="1"/>
          </p:cNvPicPr>
          <p:nvPr/>
        </p:nvPicPr>
        <p:blipFill>
          <a:blip r:embed="rId2"/>
          <a:stretch>
            <a:fillRect/>
          </a:stretch>
        </p:blipFill>
        <p:spPr>
          <a:xfrm>
            <a:off x="203495" y="1387022"/>
            <a:ext cx="3949407" cy="4926757"/>
          </a:xfrm>
          <a:prstGeom prst="rect">
            <a:avLst/>
          </a:prstGeom>
        </p:spPr>
      </p:pic>
      <p:sp>
        <p:nvSpPr>
          <p:cNvPr id="2" name="TextBox 1">
            <a:extLst>
              <a:ext uri="{FF2B5EF4-FFF2-40B4-BE49-F238E27FC236}">
                <a16:creationId xmlns:a16="http://schemas.microsoft.com/office/drawing/2014/main" id="{AB270D17-2E98-A5CF-3E20-F027429DB12A}"/>
              </a:ext>
            </a:extLst>
          </p:cNvPr>
          <p:cNvSpPr txBox="1"/>
          <p:nvPr/>
        </p:nvSpPr>
        <p:spPr>
          <a:xfrm>
            <a:off x="1318545" y="0"/>
            <a:ext cx="6506909" cy="769441"/>
          </a:xfrm>
          <a:prstGeom prst="rect">
            <a:avLst/>
          </a:prstGeom>
          <a:noFill/>
        </p:spPr>
        <p:txBody>
          <a:bodyPr wrap="none" rtlCol="0">
            <a:spAutoFit/>
          </a:bodyPr>
          <a:lstStyle/>
          <a:p>
            <a:r>
              <a:rPr lang="en-US" sz="4400" dirty="0"/>
              <a:t>Code submission guidelines</a:t>
            </a:r>
          </a:p>
        </p:txBody>
      </p:sp>
      <p:sp>
        <p:nvSpPr>
          <p:cNvPr id="4" name="TextBox 3">
            <a:extLst>
              <a:ext uri="{FF2B5EF4-FFF2-40B4-BE49-F238E27FC236}">
                <a16:creationId xmlns:a16="http://schemas.microsoft.com/office/drawing/2014/main" id="{C68EA1E6-4FA6-BF01-A591-EDABDFA76709}"/>
              </a:ext>
            </a:extLst>
          </p:cNvPr>
          <p:cNvSpPr txBox="1"/>
          <p:nvPr/>
        </p:nvSpPr>
        <p:spPr>
          <a:xfrm>
            <a:off x="4903470" y="5783580"/>
            <a:ext cx="4133889" cy="369332"/>
          </a:xfrm>
          <a:prstGeom prst="rect">
            <a:avLst/>
          </a:prstGeom>
          <a:noFill/>
        </p:spPr>
        <p:txBody>
          <a:bodyPr wrap="none" rtlCol="0">
            <a:spAutoFit/>
          </a:bodyPr>
          <a:lstStyle/>
          <a:p>
            <a:r>
              <a:rPr lang="en-US" dirty="0"/>
              <a:t>(this is an example of a messy submission)</a:t>
            </a:r>
          </a:p>
        </p:txBody>
      </p:sp>
    </p:spTree>
    <p:extLst>
      <p:ext uri="{BB962C8B-B14F-4D97-AF65-F5344CB8AC3E}">
        <p14:creationId xmlns:p14="http://schemas.microsoft.com/office/powerpoint/2010/main" val="3324624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EE26A79-2CA0-6CBF-DBE3-3D995A266B7F}"/>
              </a:ext>
            </a:extLst>
          </p:cNvPr>
          <p:cNvSpPr txBox="1"/>
          <p:nvPr/>
        </p:nvSpPr>
        <p:spPr>
          <a:xfrm>
            <a:off x="661537" y="1001651"/>
            <a:ext cx="6791684" cy="4870564"/>
          </a:xfrm>
          <a:prstGeom prst="rect">
            <a:avLst/>
          </a:prstGeom>
          <a:noFill/>
        </p:spPr>
        <p:txBody>
          <a:bodyPr wrap="square">
            <a:spAutoFit/>
          </a:bodyPr>
          <a:lstStyle/>
          <a:p>
            <a:r>
              <a:rPr lang="en-US" sz="1350" b="1" u="sng" dirty="0">
                <a:latin typeface="Arial" panose="020B0604020202020204" pitchFamily="34" charset="0"/>
                <a:cs typeface="Arial" panose="020B0604020202020204" pitchFamily="34" charset="0"/>
              </a:rPr>
              <a:t>Checklist rubric for code:</a:t>
            </a:r>
          </a:p>
          <a:p>
            <a:endParaRPr lang="en-US" sz="1350" b="1" u="sng" dirty="0">
              <a:latin typeface="Arial" panose="020B0604020202020204" pitchFamily="34" charset="0"/>
              <a:cs typeface="Arial" panose="020B0604020202020204" pitchFamily="34" charset="0"/>
            </a:endParaRPr>
          </a:p>
          <a:p>
            <a:pPr marL="300038" indent="-300038">
              <a:buFont typeface="Arial" panose="020B0604020202020204" pitchFamily="34" charset="0"/>
              <a:buChar char="•"/>
            </a:pPr>
            <a:r>
              <a:rPr lang="en-US" sz="1350" dirty="0">
                <a:latin typeface="Arial" panose="020B0604020202020204" pitchFamily="34" charset="0"/>
                <a:cs typeface="Arial" panose="020B0604020202020204" pitchFamily="34" charset="0"/>
              </a:rPr>
              <a:t>Code contains annotations and comments to help readability.</a:t>
            </a:r>
          </a:p>
          <a:p>
            <a:pPr marL="300038" indent="-300038">
              <a:buFont typeface="Arial" panose="020B0604020202020204" pitchFamily="34" charset="0"/>
              <a:buChar char="•"/>
            </a:pPr>
            <a:endParaRPr lang="en-US" sz="1350" dirty="0">
              <a:latin typeface="Arial" panose="020B0604020202020204" pitchFamily="34" charset="0"/>
              <a:cs typeface="Arial" panose="020B0604020202020204" pitchFamily="34" charset="0"/>
            </a:endParaRPr>
          </a:p>
          <a:p>
            <a:pPr marL="300038" indent="-300038">
              <a:buFont typeface="Arial" panose="020B0604020202020204" pitchFamily="34" charset="0"/>
              <a:buChar char="•"/>
            </a:pPr>
            <a:r>
              <a:rPr lang="en-US" sz="1350" dirty="0">
                <a:latin typeface="Arial" panose="020B0604020202020204" pitchFamily="34" charset="0"/>
                <a:cs typeface="Arial" panose="020B0604020202020204" pitchFamily="34" charset="0"/>
              </a:rPr>
              <a:t>Code has date, name, and functional descriptors near the top of the script.</a:t>
            </a:r>
          </a:p>
          <a:p>
            <a:pPr marL="300038" indent="-300038">
              <a:buFont typeface="Arial" panose="020B0604020202020204" pitchFamily="34" charset="0"/>
              <a:buChar char="•"/>
            </a:pPr>
            <a:endParaRPr lang="en-US" sz="1350" dirty="0">
              <a:latin typeface="Arial" panose="020B0604020202020204" pitchFamily="34" charset="0"/>
              <a:cs typeface="Arial" panose="020B0604020202020204" pitchFamily="34" charset="0"/>
            </a:endParaRPr>
          </a:p>
          <a:p>
            <a:pPr marL="300038" indent="-300038">
              <a:buFont typeface="Arial" panose="020B0604020202020204" pitchFamily="34" charset="0"/>
              <a:buChar char="•"/>
            </a:pPr>
            <a:r>
              <a:rPr lang="en-US" sz="1350" dirty="0">
                <a:latin typeface="Arial" panose="020B0604020202020204" pitchFamily="34" charset="0"/>
                <a:cs typeface="Arial" panose="020B0604020202020204" pitchFamily="34" charset="0"/>
              </a:rPr>
              <a:t>Code is functional and completes an obvious goal.</a:t>
            </a:r>
          </a:p>
          <a:p>
            <a:pPr marL="300038" indent="-300038">
              <a:buFont typeface="Arial" panose="020B0604020202020204" pitchFamily="34" charset="0"/>
              <a:buChar char="•"/>
            </a:pPr>
            <a:endParaRPr lang="en-US" sz="1350" dirty="0">
              <a:latin typeface="Arial" panose="020B0604020202020204" pitchFamily="34" charset="0"/>
              <a:cs typeface="Arial" panose="020B0604020202020204" pitchFamily="34" charset="0"/>
            </a:endParaRPr>
          </a:p>
          <a:p>
            <a:pPr marL="300038" indent="-300038">
              <a:buFont typeface="Arial" panose="020B0604020202020204" pitchFamily="34" charset="0"/>
              <a:buChar char="•"/>
            </a:pPr>
            <a:r>
              <a:rPr lang="en-US" sz="1350" dirty="0">
                <a:latin typeface="Arial" panose="020B0604020202020204" pitchFamily="34" charset="0"/>
                <a:cs typeface="Arial" panose="020B0604020202020204" pitchFamily="34" charset="0"/>
              </a:rPr>
              <a:t>Code is efficient and completes tasks in reasonable amounts of time.</a:t>
            </a:r>
          </a:p>
          <a:p>
            <a:pPr marL="300038" indent="-300038">
              <a:buFont typeface="Arial" panose="020B0604020202020204" pitchFamily="34" charset="0"/>
              <a:buChar char="•"/>
            </a:pPr>
            <a:endParaRPr lang="en-US" sz="1350" dirty="0">
              <a:latin typeface="Arial" panose="020B0604020202020204" pitchFamily="34" charset="0"/>
              <a:cs typeface="Arial" panose="020B0604020202020204" pitchFamily="34" charset="0"/>
            </a:endParaRPr>
          </a:p>
          <a:p>
            <a:pPr marL="300038" indent="-300038">
              <a:buFont typeface="Arial" panose="020B0604020202020204" pitchFamily="34" charset="0"/>
              <a:buChar char="•"/>
            </a:pPr>
            <a:r>
              <a:rPr lang="en-US" sz="1350" dirty="0">
                <a:latin typeface="Arial" panose="020B0604020202020204" pitchFamily="34" charset="0"/>
                <a:cs typeface="Arial" panose="020B0604020202020204" pitchFamily="34" charset="0"/>
              </a:rPr>
              <a:t>Code does not contain errors or typos.</a:t>
            </a:r>
          </a:p>
          <a:p>
            <a:pPr marL="300038" indent="-300038">
              <a:buFont typeface="Arial" panose="020B0604020202020204" pitchFamily="34" charset="0"/>
              <a:buChar char="•"/>
            </a:pPr>
            <a:endParaRPr lang="en-US" sz="1350" dirty="0">
              <a:latin typeface="Arial" panose="020B0604020202020204" pitchFamily="34" charset="0"/>
              <a:cs typeface="Arial" panose="020B0604020202020204" pitchFamily="34" charset="0"/>
            </a:endParaRPr>
          </a:p>
          <a:p>
            <a:pPr marL="300038" indent="-300038">
              <a:buFont typeface="Arial" panose="020B0604020202020204" pitchFamily="34" charset="0"/>
              <a:buChar char="•"/>
            </a:pPr>
            <a:r>
              <a:rPr lang="en-US" sz="1350" dirty="0">
                <a:latin typeface="Arial" panose="020B0604020202020204" pitchFamily="34" charset="0"/>
                <a:cs typeface="Arial" panose="020B0604020202020204" pitchFamily="34" charset="0"/>
              </a:rPr>
              <a:t>Code is a reasonable length and does not contain overly repetitive segments.</a:t>
            </a:r>
          </a:p>
          <a:p>
            <a:pPr marL="300038" indent="-300038">
              <a:buFont typeface="Arial" panose="020B0604020202020204" pitchFamily="34" charset="0"/>
              <a:buChar char="•"/>
            </a:pPr>
            <a:endParaRPr lang="en-US" sz="1350" dirty="0">
              <a:latin typeface="Arial" panose="020B0604020202020204" pitchFamily="34" charset="0"/>
              <a:cs typeface="Arial" panose="020B0604020202020204" pitchFamily="34" charset="0"/>
            </a:endParaRPr>
          </a:p>
          <a:p>
            <a:pPr marL="300038" indent="-300038">
              <a:buFont typeface="Arial" panose="020B0604020202020204" pitchFamily="34" charset="0"/>
              <a:buChar char="•"/>
            </a:pPr>
            <a:r>
              <a:rPr lang="en-US" sz="1350" dirty="0">
                <a:latin typeface="Arial" panose="020B0604020202020204" pitchFamily="34" charset="0"/>
                <a:cs typeface="Arial" panose="020B0604020202020204" pitchFamily="34" charset="0"/>
              </a:rPr>
              <a:t>Code does not rely on many external packages.</a:t>
            </a:r>
          </a:p>
          <a:p>
            <a:pPr marL="300038" indent="-300038">
              <a:buFont typeface="Arial" panose="020B0604020202020204" pitchFamily="34" charset="0"/>
              <a:buChar char="•"/>
            </a:pPr>
            <a:endParaRPr lang="en-US" sz="1350" dirty="0">
              <a:latin typeface="Arial" panose="020B0604020202020204" pitchFamily="34" charset="0"/>
              <a:cs typeface="Arial" panose="020B0604020202020204" pitchFamily="34" charset="0"/>
            </a:endParaRPr>
          </a:p>
          <a:p>
            <a:pPr marL="300038" indent="-300038">
              <a:buFont typeface="Arial" panose="020B0604020202020204" pitchFamily="34" charset="0"/>
              <a:buChar char="•"/>
            </a:pPr>
            <a:r>
              <a:rPr lang="en-US" sz="1350" dirty="0">
                <a:latin typeface="Arial" panose="020B0604020202020204" pitchFamily="34" charset="0"/>
                <a:cs typeface="Arial" panose="020B0604020202020204" pitchFamily="34" charset="0"/>
              </a:rPr>
              <a:t>Code is modular and flows logically.</a:t>
            </a:r>
          </a:p>
          <a:p>
            <a:pPr marL="300038" indent="-300038">
              <a:buFont typeface="Arial" panose="020B0604020202020204" pitchFamily="34" charset="0"/>
              <a:buChar char="•"/>
            </a:pPr>
            <a:endParaRPr lang="en-US" sz="1350" dirty="0">
              <a:latin typeface="Arial" panose="020B0604020202020204" pitchFamily="34" charset="0"/>
              <a:cs typeface="Arial" panose="020B0604020202020204" pitchFamily="34" charset="0"/>
            </a:endParaRPr>
          </a:p>
          <a:p>
            <a:pPr marL="300038" indent="-300038">
              <a:buFont typeface="Arial" panose="020B0604020202020204" pitchFamily="34" charset="0"/>
              <a:buChar char="•"/>
            </a:pPr>
            <a:r>
              <a:rPr lang="en-US" sz="1350" dirty="0">
                <a:latin typeface="Arial" panose="020B0604020202020204" pitchFamily="34" charset="0"/>
                <a:cs typeface="Arial" panose="020B0604020202020204" pitchFamily="34" charset="0"/>
              </a:rPr>
              <a:t>Code produces a figure or table of results.</a:t>
            </a:r>
          </a:p>
          <a:p>
            <a:pPr marL="300038" indent="-300038">
              <a:buFont typeface="Arial" panose="020B0604020202020204" pitchFamily="34" charset="0"/>
              <a:buChar char="•"/>
            </a:pPr>
            <a:endParaRPr lang="en-US" sz="1350" dirty="0">
              <a:latin typeface="Arial" panose="020B0604020202020204" pitchFamily="34" charset="0"/>
              <a:cs typeface="Arial" panose="020B0604020202020204" pitchFamily="34" charset="0"/>
            </a:endParaRPr>
          </a:p>
          <a:p>
            <a:pPr marL="300038" indent="-300038">
              <a:buFont typeface="Arial" panose="020B0604020202020204" pitchFamily="34" charset="0"/>
              <a:buChar char="•"/>
            </a:pPr>
            <a:r>
              <a:rPr lang="en-US" sz="1350" dirty="0">
                <a:latin typeface="Arial" panose="020B0604020202020204" pitchFamily="34" charset="0"/>
                <a:cs typeface="Arial" panose="020B0604020202020204" pitchFamily="34" charset="0"/>
              </a:rPr>
              <a:t>Code is reproducible and writes the finalized output.</a:t>
            </a:r>
          </a:p>
          <a:p>
            <a:pPr marL="300038" indent="-300038">
              <a:buFont typeface="Arial" panose="020B0604020202020204" pitchFamily="34" charset="0"/>
              <a:buChar char="•"/>
            </a:pPr>
            <a:endParaRPr lang="en-US" sz="1350" dirty="0">
              <a:latin typeface="Arial" panose="020B0604020202020204" pitchFamily="34" charset="0"/>
              <a:cs typeface="Arial" panose="020B0604020202020204" pitchFamily="34" charset="0"/>
            </a:endParaRPr>
          </a:p>
          <a:p>
            <a:pPr marL="300038" indent="-300038">
              <a:buFont typeface="Arial" panose="020B0604020202020204" pitchFamily="34" charset="0"/>
              <a:buChar char="•"/>
            </a:pPr>
            <a:r>
              <a:rPr lang="en-US" sz="1350" dirty="0">
                <a:latin typeface="Arial" panose="020B0604020202020204" pitchFamily="34" charset="0"/>
                <a:cs typeface="Arial" panose="020B0604020202020204" pitchFamily="34" charset="0"/>
              </a:rPr>
              <a:t>Code is uploaded to your personal GitHub.</a:t>
            </a:r>
          </a:p>
        </p:txBody>
      </p:sp>
    </p:spTree>
    <p:extLst>
      <p:ext uri="{BB962C8B-B14F-4D97-AF65-F5344CB8AC3E}">
        <p14:creationId xmlns:p14="http://schemas.microsoft.com/office/powerpoint/2010/main" val="25477177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2678EA7-60D2-7186-872A-771F2AC30424}"/>
              </a:ext>
            </a:extLst>
          </p:cNvPr>
          <p:cNvSpPr txBox="1"/>
          <p:nvPr/>
        </p:nvSpPr>
        <p:spPr>
          <a:xfrm>
            <a:off x="297180" y="342900"/>
            <a:ext cx="1532279" cy="369332"/>
          </a:xfrm>
          <a:prstGeom prst="rect">
            <a:avLst/>
          </a:prstGeom>
          <a:noFill/>
        </p:spPr>
        <p:txBody>
          <a:bodyPr wrap="none" rtlCol="0">
            <a:spAutoFit/>
          </a:bodyPr>
          <a:lstStyle/>
          <a:p>
            <a:r>
              <a:rPr lang="en-US" dirty="0"/>
              <a:t>WF simulation</a:t>
            </a:r>
          </a:p>
        </p:txBody>
      </p:sp>
      <p:sp>
        <p:nvSpPr>
          <p:cNvPr id="3" name="TextBox 2">
            <a:extLst>
              <a:ext uri="{FF2B5EF4-FFF2-40B4-BE49-F238E27FC236}">
                <a16:creationId xmlns:a16="http://schemas.microsoft.com/office/drawing/2014/main" id="{EBC7FAA8-EB0F-F013-5AC6-0F1887EAF562}"/>
              </a:ext>
            </a:extLst>
          </p:cNvPr>
          <p:cNvSpPr txBox="1"/>
          <p:nvPr/>
        </p:nvSpPr>
        <p:spPr>
          <a:xfrm>
            <a:off x="891541" y="1188720"/>
            <a:ext cx="6595110" cy="3693319"/>
          </a:xfrm>
          <a:prstGeom prst="rect">
            <a:avLst/>
          </a:prstGeom>
          <a:noFill/>
        </p:spPr>
        <p:txBody>
          <a:bodyPr wrap="square" rtlCol="0">
            <a:spAutoFit/>
          </a:bodyPr>
          <a:lstStyle/>
          <a:p>
            <a:r>
              <a:rPr lang="en-US" dirty="0"/>
              <a:t>• One of the common themes of the papers that we read over was that scientists were trying to identify changes in allele frequency that were greater than expected by drift. </a:t>
            </a:r>
          </a:p>
          <a:p>
            <a:endParaRPr lang="en-US" dirty="0"/>
          </a:p>
          <a:p>
            <a:r>
              <a:rPr lang="en-US" dirty="0"/>
              <a:t>• Artificial selection often uses smaller populations (much smaller than natural populations). Therefore, if you are interested in identifying targets of selection you need to be able to evaluate the role of drift. Is drift alone causing allele frequency change?</a:t>
            </a:r>
          </a:p>
          <a:p>
            <a:endParaRPr lang="en-US" dirty="0"/>
          </a:p>
          <a:p>
            <a:r>
              <a:rPr lang="en-US" dirty="0"/>
              <a:t>• To begin to answer this question, we need to learn how to model drift. Our goal from this assignment will be to generate the classic drift figure.</a:t>
            </a:r>
          </a:p>
          <a:p>
            <a:endParaRPr lang="en-US" dirty="0"/>
          </a:p>
        </p:txBody>
      </p:sp>
    </p:spTree>
    <p:extLst>
      <p:ext uri="{BB962C8B-B14F-4D97-AF65-F5344CB8AC3E}">
        <p14:creationId xmlns:p14="http://schemas.microsoft.com/office/powerpoint/2010/main" val="20002510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2A40EC2-9C65-E979-3212-B39E933A2D65}"/>
              </a:ext>
            </a:extLst>
          </p:cNvPr>
          <p:cNvPicPr>
            <a:picLocks noChangeAspect="1"/>
          </p:cNvPicPr>
          <p:nvPr/>
        </p:nvPicPr>
        <p:blipFill>
          <a:blip r:embed="rId2"/>
          <a:stretch>
            <a:fillRect/>
          </a:stretch>
        </p:blipFill>
        <p:spPr>
          <a:xfrm>
            <a:off x="685800" y="542605"/>
            <a:ext cx="7772400" cy="5772789"/>
          </a:xfrm>
          <a:prstGeom prst="rect">
            <a:avLst/>
          </a:prstGeom>
        </p:spPr>
      </p:pic>
    </p:spTree>
    <p:extLst>
      <p:ext uri="{BB962C8B-B14F-4D97-AF65-F5344CB8AC3E}">
        <p14:creationId xmlns:p14="http://schemas.microsoft.com/office/powerpoint/2010/main" val="9232179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727C67C-1984-1634-8F01-B94E7F58D347}"/>
              </a:ext>
            </a:extLst>
          </p:cNvPr>
          <p:cNvPicPr>
            <a:picLocks noChangeAspect="1"/>
          </p:cNvPicPr>
          <p:nvPr/>
        </p:nvPicPr>
        <p:blipFill>
          <a:blip r:embed="rId2"/>
          <a:stretch>
            <a:fillRect/>
          </a:stretch>
        </p:blipFill>
        <p:spPr>
          <a:xfrm>
            <a:off x="359625" y="1895710"/>
            <a:ext cx="8424749" cy="3373520"/>
          </a:xfrm>
          <a:prstGeom prst="rect">
            <a:avLst/>
          </a:prstGeom>
        </p:spPr>
      </p:pic>
      <p:sp>
        <p:nvSpPr>
          <p:cNvPr id="3" name="TextBox 2">
            <a:extLst>
              <a:ext uri="{FF2B5EF4-FFF2-40B4-BE49-F238E27FC236}">
                <a16:creationId xmlns:a16="http://schemas.microsoft.com/office/drawing/2014/main" id="{AB5D23EC-6DDA-539C-B5D0-15503FDCF2ED}"/>
              </a:ext>
            </a:extLst>
          </p:cNvPr>
          <p:cNvSpPr txBox="1"/>
          <p:nvPr/>
        </p:nvSpPr>
        <p:spPr>
          <a:xfrm>
            <a:off x="1321558" y="822960"/>
            <a:ext cx="6500882" cy="369332"/>
          </a:xfrm>
          <a:prstGeom prst="rect">
            <a:avLst/>
          </a:prstGeom>
          <a:noFill/>
        </p:spPr>
        <p:txBody>
          <a:bodyPr wrap="none" rtlCol="0">
            <a:spAutoFit/>
          </a:bodyPr>
          <a:lstStyle/>
          <a:p>
            <a:r>
              <a:rPr lang="en-US" dirty="0"/>
              <a:t>What are the facets? What is the x– and y-axis? What are the lines?</a:t>
            </a:r>
          </a:p>
        </p:txBody>
      </p:sp>
      <p:sp>
        <p:nvSpPr>
          <p:cNvPr id="5" name="TextBox 4">
            <a:extLst>
              <a:ext uri="{FF2B5EF4-FFF2-40B4-BE49-F238E27FC236}">
                <a16:creationId xmlns:a16="http://schemas.microsoft.com/office/drawing/2014/main" id="{D378D816-439E-A949-DF40-D36A31BE3C5E}"/>
              </a:ext>
            </a:extLst>
          </p:cNvPr>
          <p:cNvSpPr txBox="1"/>
          <p:nvPr/>
        </p:nvSpPr>
        <p:spPr>
          <a:xfrm>
            <a:off x="2035279" y="5850374"/>
            <a:ext cx="5073440" cy="369332"/>
          </a:xfrm>
          <a:prstGeom prst="rect">
            <a:avLst/>
          </a:prstGeom>
          <a:noFill/>
        </p:spPr>
        <p:txBody>
          <a:bodyPr wrap="none" rtlCol="0">
            <a:spAutoFit/>
          </a:bodyPr>
          <a:lstStyle/>
          <a:p>
            <a:r>
              <a:rPr lang="en-US" dirty="0"/>
              <a:t>The goal of this assignment is to recreate this figure.</a:t>
            </a:r>
          </a:p>
        </p:txBody>
      </p:sp>
    </p:spTree>
    <p:extLst>
      <p:ext uri="{BB962C8B-B14F-4D97-AF65-F5344CB8AC3E}">
        <p14:creationId xmlns:p14="http://schemas.microsoft.com/office/powerpoint/2010/main" val="11630467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8E56BC8-F714-02C0-F247-95B4673B43BB}"/>
              </a:ext>
            </a:extLst>
          </p:cNvPr>
          <p:cNvSpPr txBox="1"/>
          <p:nvPr/>
        </p:nvSpPr>
        <p:spPr>
          <a:xfrm>
            <a:off x="2034539" y="217170"/>
            <a:ext cx="5310493" cy="369332"/>
          </a:xfrm>
          <a:prstGeom prst="rect">
            <a:avLst/>
          </a:prstGeom>
          <a:noFill/>
        </p:spPr>
        <p:txBody>
          <a:bodyPr wrap="none" rtlCol="0">
            <a:spAutoFit/>
          </a:bodyPr>
          <a:lstStyle/>
          <a:p>
            <a:r>
              <a:rPr lang="en-US" dirty="0"/>
              <a:t>Work on the instructions to the assignment on GitHub </a:t>
            </a:r>
          </a:p>
        </p:txBody>
      </p:sp>
      <p:pic>
        <p:nvPicPr>
          <p:cNvPr id="3" name="Picture 2">
            <a:extLst>
              <a:ext uri="{FF2B5EF4-FFF2-40B4-BE49-F238E27FC236}">
                <a16:creationId xmlns:a16="http://schemas.microsoft.com/office/drawing/2014/main" id="{518173E0-7942-69F6-16E7-6A0A3AAFBC37}"/>
              </a:ext>
            </a:extLst>
          </p:cNvPr>
          <p:cNvPicPr>
            <a:picLocks noChangeAspect="1"/>
          </p:cNvPicPr>
          <p:nvPr/>
        </p:nvPicPr>
        <p:blipFill>
          <a:blip r:embed="rId2"/>
          <a:stretch>
            <a:fillRect/>
          </a:stretch>
        </p:blipFill>
        <p:spPr>
          <a:xfrm>
            <a:off x="803585" y="677942"/>
            <a:ext cx="7772400" cy="5871938"/>
          </a:xfrm>
          <a:prstGeom prst="rect">
            <a:avLst/>
          </a:prstGeom>
        </p:spPr>
      </p:pic>
    </p:spTree>
    <p:extLst>
      <p:ext uri="{BB962C8B-B14F-4D97-AF65-F5344CB8AC3E}">
        <p14:creationId xmlns:p14="http://schemas.microsoft.com/office/powerpoint/2010/main" val="31662121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30 Cats Who Have Mastered The Art Of Sleep-Fu">
            <a:extLst>
              <a:ext uri="{FF2B5EF4-FFF2-40B4-BE49-F238E27FC236}">
                <a16:creationId xmlns:a16="http://schemas.microsoft.com/office/drawing/2014/main" id="{10EC9E08-B861-B803-F7A4-4CBDB789F9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5790" y="0"/>
            <a:ext cx="5141913"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97F117AA-6B1C-BC08-85D8-D41EC9A72546}"/>
              </a:ext>
            </a:extLst>
          </p:cNvPr>
          <p:cNvSpPr txBox="1"/>
          <p:nvPr/>
        </p:nvSpPr>
        <p:spPr>
          <a:xfrm>
            <a:off x="6275070" y="150574"/>
            <a:ext cx="2140394" cy="1107996"/>
          </a:xfrm>
          <a:prstGeom prst="rect">
            <a:avLst/>
          </a:prstGeom>
          <a:noFill/>
        </p:spPr>
        <p:txBody>
          <a:bodyPr wrap="none" rtlCol="0">
            <a:spAutoFit/>
          </a:bodyPr>
          <a:lstStyle/>
          <a:p>
            <a:r>
              <a:rPr lang="en-US" sz="6600" dirty="0"/>
              <a:t>Break</a:t>
            </a:r>
          </a:p>
        </p:txBody>
      </p:sp>
    </p:spTree>
    <p:extLst>
      <p:ext uri="{BB962C8B-B14F-4D97-AF65-F5344CB8AC3E}">
        <p14:creationId xmlns:p14="http://schemas.microsoft.com/office/powerpoint/2010/main" val="36684900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FF3DB75-3785-F89B-10B3-2A5378D026D6}"/>
              </a:ext>
            </a:extLst>
          </p:cNvPr>
          <p:cNvPicPr>
            <a:picLocks noChangeAspect="1"/>
          </p:cNvPicPr>
          <p:nvPr/>
        </p:nvPicPr>
        <p:blipFill>
          <a:blip r:embed="rId2"/>
          <a:stretch>
            <a:fillRect/>
          </a:stretch>
        </p:blipFill>
        <p:spPr>
          <a:xfrm>
            <a:off x="530225" y="1391920"/>
            <a:ext cx="8083550" cy="4643440"/>
          </a:xfrm>
          <a:prstGeom prst="rect">
            <a:avLst/>
          </a:prstGeom>
        </p:spPr>
      </p:pic>
    </p:spTree>
    <p:extLst>
      <p:ext uri="{BB962C8B-B14F-4D97-AF65-F5344CB8AC3E}">
        <p14:creationId xmlns:p14="http://schemas.microsoft.com/office/powerpoint/2010/main" val="9411355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705F20B-5465-A234-2655-D7C480F78148}"/>
              </a:ext>
            </a:extLst>
          </p:cNvPr>
          <p:cNvSpPr txBox="1"/>
          <p:nvPr/>
        </p:nvSpPr>
        <p:spPr>
          <a:xfrm>
            <a:off x="2434590" y="285750"/>
            <a:ext cx="1637051" cy="369332"/>
          </a:xfrm>
          <a:prstGeom prst="rect">
            <a:avLst/>
          </a:prstGeom>
          <a:noFill/>
        </p:spPr>
        <p:txBody>
          <a:bodyPr wrap="none" rtlCol="0">
            <a:spAutoFit/>
          </a:bodyPr>
          <a:lstStyle/>
          <a:p>
            <a:r>
              <a:rPr lang="en-US" dirty="0"/>
              <a:t>Short read data</a:t>
            </a:r>
          </a:p>
        </p:txBody>
      </p:sp>
      <p:pic>
        <p:nvPicPr>
          <p:cNvPr id="6146" name="Picture 2" descr="The evolution of sequencing methodologies. Timeline (x-axis) indicates the introduction of the first, second and third generation sequencing technologies against the number of kilobases of DNA that could be sequenced per day per machine (y-axis).">
            <a:extLst>
              <a:ext uri="{FF2B5EF4-FFF2-40B4-BE49-F238E27FC236}">
                <a16:creationId xmlns:a16="http://schemas.microsoft.com/office/drawing/2014/main" id="{E7477FB0-004D-8774-1D2F-D53E64C4C8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70416"/>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E80EB3C-8769-50D9-BEDC-F1CB199D0779}"/>
              </a:ext>
            </a:extLst>
          </p:cNvPr>
          <p:cNvSpPr txBox="1"/>
          <p:nvPr/>
        </p:nvSpPr>
        <p:spPr>
          <a:xfrm>
            <a:off x="0" y="6572250"/>
            <a:ext cx="9006840" cy="276999"/>
          </a:xfrm>
          <a:prstGeom prst="rect">
            <a:avLst/>
          </a:prstGeom>
          <a:noFill/>
        </p:spPr>
        <p:txBody>
          <a:bodyPr wrap="square">
            <a:spAutoFit/>
          </a:bodyPr>
          <a:lstStyle/>
          <a:p>
            <a:r>
              <a:rPr lang="en-US" sz="1200" dirty="0"/>
              <a:t>https://</a:t>
            </a:r>
            <a:r>
              <a:rPr lang="en-US" sz="1200" dirty="0" err="1"/>
              <a:t>www.technologynetworks.com</a:t>
            </a:r>
            <a:r>
              <a:rPr lang="en-US" sz="1200" dirty="0"/>
              <a:t>/genomics/articles/an-overview-of-next-generation-sequencing-346532</a:t>
            </a:r>
          </a:p>
        </p:txBody>
      </p:sp>
    </p:spTree>
    <p:extLst>
      <p:ext uri="{BB962C8B-B14F-4D97-AF65-F5344CB8AC3E}">
        <p14:creationId xmlns:p14="http://schemas.microsoft.com/office/powerpoint/2010/main" val="28803322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Sequencing Cost Per Megabase">
            <a:extLst>
              <a:ext uri="{FF2B5EF4-FFF2-40B4-BE49-F238E27FC236}">
                <a16:creationId xmlns:a16="http://schemas.microsoft.com/office/drawing/2014/main" id="{0EEF3D6F-6CD0-5F59-A68D-912AC608FD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55663"/>
            <a:ext cx="9144000" cy="51450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59314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pic>
        <p:nvPicPr>
          <p:cNvPr id="177" name="Google Shape;177;p35"/>
          <p:cNvPicPr preferRelativeResize="0"/>
          <p:nvPr/>
        </p:nvPicPr>
        <p:blipFill>
          <a:blip r:embed="rId3">
            <a:alphaModFix/>
          </a:blip>
          <a:stretch>
            <a:fillRect/>
          </a:stretch>
        </p:blipFill>
        <p:spPr>
          <a:xfrm>
            <a:off x="1002209" y="746305"/>
            <a:ext cx="7139581" cy="228383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 name="Picture 1">
            <a:extLst>
              <a:ext uri="{FF2B5EF4-FFF2-40B4-BE49-F238E27FC236}">
                <a16:creationId xmlns:a16="http://schemas.microsoft.com/office/drawing/2014/main" id="{57D885BA-6400-C5D4-1E21-30EBDF0B951B}"/>
              </a:ext>
            </a:extLst>
          </p:cNvPr>
          <p:cNvPicPr>
            <a:picLocks noChangeAspect="1"/>
          </p:cNvPicPr>
          <p:nvPr/>
        </p:nvPicPr>
        <p:blipFill>
          <a:blip r:embed="rId4"/>
          <a:stretch>
            <a:fillRect/>
          </a:stretch>
        </p:blipFill>
        <p:spPr>
          <a:xfrm>
            <a:off x="5333642" y="3030138"/>
            <a:ext cx="3520439" cy="366499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 name="Picture 3">
            <a:extLst>
              <a:ext uri="{FF2B5EF4-FFF2-40B4-BE49-F238E27FC236}">
                <a16:creationId xmlns:a16="http://schemas.microsoft.com/office/drawing/2014/main" id="{CEDB59FE-24C7-E856-77DB-FE82C5EE7EED}"/>
              </a:ext>
            </a:extLst>
          </p:cNvPr>
          <p:cNvPicPr>
            <a:picLocks noChangeAspect="1"/>
          </p:cNvPicPr>
          <p:nvPr/>
        </p:nvPicPr>
        <p:blipFill>
          <a:blip r:embed="rId5"/>
          <a:stretch>
            <a:fillRect/>
          </a:stretch>
        </p:blipFill>
        <p:spPr>
          <a:xfrm>
            <a:off x="858437" y="3030138"/>
            <a:ext cx="3827862" cy="3827862"/>
          </a:xfrm>
          <a:prstGeom prst="rect">
            <a:avLst/>
          </a:prstGeom>
        </p:spPr>
      </p:pic>
      <p:sp>
        <p:nvSpPr>
          <p:cNvPr id="5" name="TextBox 4">
            <a:extLst>
              <a:ext uri="{FF2B5EF4-FFF2-40B4-BE49-F238E27FC236}">
                <a16:creationId xmlns:a16="http://schemas.microsoft.com/office/drawing/2014/main" id="{4B4BEC3E-E655-BC17-F75B-2E71C0DC19EE}"/>
              </a:ext>
            </a:extLst>
          </p:cNvPr>
          <p:cNvSpPr txBox="1"/>
          <p:nvPr/>
        </p:nvSpPr>
        <p:spPr>
          <a:xfrm>
            <a:off x="1081203" y="162864"/>
            <a:ext cx="6981591" cy="369332"/>
          </a:xfrm>
          <a:prstGeom prst="rect">
            <a:avLst/>
          </a:prstGeom>
          <a:noFill/>
        </p:spPr>
        <p:txBody>
          <a:bodyPr wrap="none" rtlCol="0">
            <a:spAutoFit/>
          </a:bodyPr>
          <a:lstStyle/>
          <a:p>
            <a:r>
              <a:rPr lang="en-US" dirty="0"/>
              <a:t>The HWE model is one of the most simple models in population genetics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CED582F-72DB-8CF0-D110-45E0CD96C2D6}"/>
              </a:ext>
            </a:extLst>
          </p:cNvPr>
          <p:cNvPicPr>
            <a:picLocks noChangeAspect="1"/>
          </p:cNvPicPr>
          <p:nvPr/>
        </p:nvPicPr>
        <p:blipFill>
          <a:blip r:embed="rId2"/>
          <a:stretch>
            <a:fillRect/>
          </a:stretch>
        </p:blipFill>
        <p:spPr>
          <a:xfrm>
            <a:off x="685800" y="855627"/>
            <a:ext cx="7772400" cy="5146746"/>
          </a:xfrm>
          <a:prstGeom prst="rect">
            <a:avLst/>
          </a:prstGeom>
        </p:spPr>
      </p:pic>
    </p:spTree>
    <p:extLst>
      <p:ext uri="{BB962C8B-B14F-4D97-AF65-F5344CB8AC3E}">
        <p14:creationId xmlns:p14="http://schemas.microsoft.com/office/powerpoint/2010/main" val="34960761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6D34509-89C7-57EB-1A92-205D426A4FC6}"/>
              </a:ext>
            </a:extLst>
          </p:cNvPr>
          <p:cNvPicPr>
            <a:picLocks noChangeAspect="1"/>
          </p:cNvPicPr>
          <p:nvPr/>
        </p:nvPicPr>
        <p:blipFill>
          <a:blip r:embed="rId2"/>
          <a:stretch>
            <a:fillRect/>
          </a:stretch>
        </p:blipFill>
        <p:spPr>
          <a:xfrm>
            <a:off x="685800" y="1091677"/>
            <a:ext cx="7772400" cy="4674646"/>
          </a:xfrm>
          <a:prstGeom prst="rect">
            <a:avLst/>
          </a:prstGeom>
        </p:spPr>
      </p:pic>
    </p:spTree>
    <p:extLst>
      <p:ext uri="{BB962C8B-B14F-4D97-AF65-F5344CB8AC3E}">
        <p14:creationId xmlns:p14="http://schemas.microsoft.com/office/powerpoint/2010/main" val="28110025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20E67E9-6058-329A-6F4D-28AB521638A0}"/>
              </a:ext>
            </a:extLst>
          </p:cNvPr>
          <p:cNvPicPr>
            <a:picLocks noChangeAspect="1"/>
          </p:cNvPicPr>
          <p:nvPr/>
        </p:nvPicPr>
        <p:blipFill>
          <a:blip r:embed="rId2"/>
          <a:stretch>
            <a:fillRect/>
          </a:stretch>
        </p:blipFill>
        <p:spPr>
          <a:xfrm>
            <a:off x="194309" y="1001131"/>
            <a:ext cx="8874319" cy="4656719"/>
          </a:xfrm>
          <a:prstGeom prst="rect">
            <a:avLst/>
          </a:prstGeom>
        </p:spPr>
      </p:pic>
    </p:spTree>
    <p:extLst>
      <p:ext uri="{BB962C8B-B14F-4D97-AF65-F5344CB8AC3E}">
        <p14:creationId xmlns:p14="http://schemas.microsoft.com/office/powerpoint/2010/main" val="4012610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llumina Launches the NextSeq™ 500 Sequencing System | Business Wire">
            <a:extLst>
              <a:ext uri="{FF2B5EF4-FFF2-40B4-BE49-F238E27FC236}">
                <a16:creationId xmlns:a16="http://schemas.microsoft.com/office/drawing/2014/main" id="{317AE591-A526-9BC3-C82A-973D9239F9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1692" y="1017270"/>
            <a:ext cx="6620616" cy="553212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FBA5E00-C4A1-FF0C-6C21-3FABDB69D02B}"/>
              </a:ext>
            </a:extLst>
          </p:cNvPr>
          <p:cNvSpPr txBox="1"/>
          <p:nvPr/>
        </p:nvSpPr>
        <p:spPr>
          <a:xfrm>
            <a:off x="1261692" y="205740"/>
            <a:ext cx="6549613" cy="369332"/>
          </a:xfrm>
          <a:prstGeom prst="rect">
            <a:avLst/>
          </a:prstGeom>
          <a:noFill/>
        </p:spPr>
        <p:txBody>
          <a:bodyPr wrap="none" rtlCol="0">
            <a:spAutoFit/>
          </a:bodyPr>
          <a:lstStyle/>
          <a:p>
            <a:r>
              <a:rPr lang="en-US" dirty="0"/>
              <a:t>Over 1000X increase in sequencing capacity over the last 10 years….</a:t>
            </a:r>
          </a:p>
        </p:txBody>
      </p:sp>
    </p:spTree>
    <p:extLst>
      <p:ext uri="{BB962C8B-B14F-4D97-AF65-F5344CB8AC3E}">
        <p14:creationId xmlns:p14="http://schemas.microsoft.com/office/powerpoint/2010/main" val="21153518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845A267-B452-7972-1ED9-460EF86DAB3F}"/>
              </a:ext>
            </a:extLst>
          </p:cNvPr>
          <p:cNvSpPr txBox="1"/>
          <p:nvPr/>
        </p:nvSpPr>
        <p:spPr>
          <a:xfrm>
            <a:off x="1101851" y="0"/>
            <a:ext cx="6940298" cy="769441"/>
          </a:xfrm>
          <a:prstGeom prst="rect">
            <a:avLst/>
          </a:prstGeom>
          <a:noFill/>
        </p:spPr>
        <p:txBody>
          <a:bodyPr wrap="none" rtlCol="0">
            <a:spAutoFit/>
          </a:bodyPr>
          <a:lstStyle/>
          <a:p>
            <a:r>
              <a:rPr lang="en-US" sz="4400" dirty="0"/>
              <a:t>How does Illumina Seq work?</a:t>
            </a:r>
          </a:p>
        </p:txBody>
      </p:sp>
      <p:sp>
        <p:nvSpPr>
          <p:cNvPr id="4" name="TextBox 3">
            <a:extLst>
              <a:ext uri="{FF2B5EF4-FFF2-40B4-BE49-F238E27FC236}">
                <a16:creationId xmlns:a16="http://schemas.microsoft.com/office/drawing/2014/main" id="{161EA556-505B-DD61-7085-B0CA051FE10C}"/>
              </a:ext>
            </a:extLst>
          </p:cNvPr>
          <p:cNvSpPr txBox="1"/>
          <p:nvPr/>
        </p:nvSpPr>
        <p:spPr>
          <a:xfrm>
            <a:off x="1765935" y="769441"/>
            <a:ext cx="5772150" cy="369332"/>
          </a:xfrm>
          <a:prstGeom prst="rect">
            <a:avLst/>
          </a:prstGeom>
          <a:noFill/>
        </p:spPr>
        <p:txBody>
          <a:bodyPr wrap="square">
            <a:spAutoFit/>
          </a:bodyPr>
          <a:lstStyle/>
          <a:p>
            <a:r>
              <a:rPr lang="en-US" dirty="0"/>
              <a:t>https://</a:t>
            </a:r>
            <a:r>
              <a:rPr lang="en-US" dirty="0" err="1"/>
              <a:t>www.youtube.com</a:t>
            </a:r>
            <a:r>
              <a:rPr lang="en-US" dirty="0"/>
              <a:t>/</a:t>
            </a:r>
            <a:r>
              <a:rPr lang="en-US" dirty="0" err="1"/>
              <a:t>watch?v</a:t>
            </a:r>
            <a:r>
              <a:rPr lang="en-US" dirty="0"/>
              <a:t>=fCd6B5HRaZ8</a:t>
            </a:r>
          </a:p>
        </p:txBody>
      </p:sp>
      <p:pic>
        <p:nvPicPr>
          <p:cNvPr id="5" name="Picture 4">
            <a:extLst>
              <a:ext uri="{FF2B5EF4-FFF2-40B4-BE49-F238E27FC236}">
                <a16:creationId xmlns:a16="http://schemas.microsoft.com/office/drawing/2014/main" id="{53BD9616-C035-45C2-1415-60D9CDA4C8D6}"/>
              </a:ext>
            </a:extLst>
          </p:cNvPr>
          <p:cNvPicPr>
            <a:picLocks noChangeAspect="1"/>
          </p:cNvPicPr>
          <p:nvPr/>
        </p:nvPicPr>
        <p:blipFill>
          <a:blip r:embed="rId2"/>
          <a:stretch>
            <a:fillRect/>
          </a:stretch>
        </p:blipFill>
        <p:spPr>
          <a:xfrm>
            <a:off x="685800" y="1242774"/>
            <a:ext cx="7772400" cy="5035392"/>
          </a:xfrm>
          <a:prstGeom prst="rect">
            <a:avLst/>
          </a:prstGeom>
        </p:spPr>
      </p:pic>
    </p:spTree>
    <p:extLst>
      <p:ext uri="{BB962C8B-B14F-4D97-AF65-F5344CB8AC3E}">
        <p14:creationId xmlns:p14="http://schemas.microsoft.com/office/powerpoint/2010/main" val="3521506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EE46C8D-D27C-2039-4E12-5138A71E2299}"/>
              </a:ext>
            </a:extLst>
          </p:cNvPr>
          <p:cNvSpPr txBox="1"/>
          <p:nvPr/>
        </p:nvSpPr>
        <p:spPr>
          <a:xfrm>
            <a:off x="2295050" y="-102870"/>
            <a:ext cx="4846520" cy="1015663"/>
          </a:xfrm>
          <a:prstGeom prst="rect">
            <a:avLst/>
          </a:prstGeom>
          <a:noFill/>
        </p:spPr>
        <p:txBody>
          <a:bodyPr wrap="none" rtlCol="0">
            <a:spAutoFit/>
          </a:bodyPr>
          <a:lstStyle/>
          <a:p>
            <a:r>
              <a:rPr lang="en-US" sz="6000" dirty="0"/>
              <a:t>FASTQ exercise</a:t>
            </a:r>
          </a:p>
        </p:txBody>
      </p:sp>
      <p:pic>
        <p:nvPicPr>
          <p:cNvPr id="3" name="Picture 2">
            <a:extLst>
              <a:ext uri="{FF2B5EF4-FFF2-40B4-BE49-F238E27FC236}">
                <a16:creationId xmlns:a16="http://schemas.microsoft.com/office/drawing/2014/main" id="{977BDBD3-37F9-DEA4-98EE-25152AD53B5D}"/>
              </a:ext>
            </a:extLst>
          </p:cNvPr>
          <p:cNvPicPr>
            <a:picLocks noChangeAspect="1"/>
          </p:cNvPicPr>
          <p:nvPr/>
        </p:nvPicPr>
        <p:blipFill>
          <a:blip r:embed="rId2"/>
          <a:stretch>
            <a:fillRect/>
          </a:stretch>
        </p:blipFill>
        <p:spPr>
          <a:xfrm>
            <a:off x="685800" y="2088401"/>
            <a:ext cx="7772400" cy="4769599"/>
          </a:xfrm>
          <a:prstGeom prst="rect">
            <a:avLst/>
          </a:prstGeom>
        </p:spPr>
      </p:pic>
      <p:sp>
        <p:nvSpPr>
          <p:cNvPr id="4" name="TextBox 3">
            <a:extLst>
              <a:ext uri="{FF2B5EF4-FFF2-40B4-BE49-F238E27FC236}">
                <a16:creationId xmlns:a16="http://schemas.microsoft.com/office/drawing/2014/main" id="{FF272B5B-55D1-D3FF-9CCF-D039E1AEA3FF}"/>
              </a:ext>
            </a:extLst>
          </p:cNvPr>
          <p:cNvSpPr txBox="1"/>
          <p:nvPr/>
        </p:nvSpPr>
        <p:spPr>
          <a:xfrm>
            <a:off x="868680" y="734804"/>
            <a:ext cx="5341847" cy="1200329"/>
          </a:xfrm>
          <a:prstGeom prst="rect">
            <a:avLst/>
          </a:prstGeom>
          <a:noFill/>
        </p:spPr>
        <p:txBody>
          <a:bodyPr wrap="none" rtlCol="0">
            <a:spAutoFit/>
          </a:bodyPr>
          <a:lstStyle/>
          <a:p>
            <a:r>
              <a:rPr lang="en-US" dirty="0"/>
              <a:t>Goals)</a:t>
            </a:r>
          </a:p>
          <a:p>
            <a:pPr marL="342900" indent="-342900">
              <a:buAutoNum type="arabicParenR"/>
            </a:pPr>
            <a:r>
              <a:rPr lang="en-US" dirty="0"/>
              <a:t>Practice on the terminal</a:t>
            </a:r>
          </a:p>
          <a:p>
            <a:pPr marL="342900" indent="-342900">
              <a:buAutoNum type="arabicParenR"/>
            </a:pPr>
            <a:endParaRPr lang="en-US" dirty="0"/>
          </a:p>
          <a:p>
            <a:pPr marL="342900" indent="-342900">
              <a:buAutoNum type="arabicParenR"/>
            </a:pPr>
            <a:r>
              <a:rPr lang="en-US" dirty="0"/>
              <a:t>Solve two technical mysteries of sample FASTQ files</a:t>
            </a:r>
          </a:p>
        </p:txBody>
      </p:sp>
    </p:spTree>
    <p:extLst>
      <p:ext uri="{BB962C8B-B14F-4D97-AF65-F5344CB8AC3E}">
        <p14:creationId xmlns:p14="http://schemas.microsoft.com/office/powerpoint/2010/main" val="250971927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9CDE626-556B-D95E-E643-ABCC58AE5B54}"/>
              </a:ext>
            </a:extLst>
          </p:cNvPr>
          <p:cNvSpPr txBox="1"/>
          <p:nvPr/>
        </p:nvSpPr>
        <p:spPr>
          <a:xfrm>
            <a:off x="2515828" y="0"/>
            <a:ext cx="4112344" cy="1569660"/>
          </a:xfrm>
          <a:prstGeom prst="rect">
            <a:avLst/>
          </a:prstGeom>
          <a:noFill/>
        </p:spPr>
        <p:txBody>
          <a:bodyPr wrap="none" rtlCol="0">
            <a:spAutoFit/>
          </a:bodyPr>
          <a:lstStyle/>
          <a:p>
            <a:r>
              <a:rPr lang="en-US" sz="4800" dirty="0"/>
              <a:t>SLURM exercise</a:t>
            </a:r>
          </a:p>
          <a:p>
            <a:endParaRPr lang="en-US" sz="4800" dirty="0"/>
          </a:p>
        </p:txBody>
      </p:sp>
      <p:pic>
        <p:nvPicPr>
          <p:cNvPr id="3" name="Picture 2">
            <a:extLst>
              <a:ext uri="{FF2B5EF4-FFF2-40B4-BE49-F238E27FC236}">
                <a16:creationId xmlns:a16="http://schemas.microsoft.com/office/drawing/2014/main" id="{1F74AAE2-C0E1-DF29-5940-A09DBD321DA5}"/>
              </a:ext>
            </a:extLst>
          </p:cNvPr>
          <p:cNvPicPr>
            <a:picLocks noChangeAspect="1"/>
          </p:cNvPicPr>
          <p:nvPr/>
        </p:nvPicPr>
        <p:blipFill>
          <a:blip r:embed="rId2"/>
          <a:stretch>
            <a:fillRect/>
          </a:stretch>
        </p:blipFill>
        <p:spPr>
          <a:xfrm>
            <a:off x="685800" y="3429000"/>
            <a:ext cx="7772400" cy="2702901"/>
          </a:xfrm>
          <a:prstGeom prst="rect">
            <a:avLst/>
          </a:prstGeom>
        </p:spPr>
      </p:pic>
      <p:sp>
        <p:nvSpPr>
          <p:cNvPr id="4" name="TextBox 3">
            <a:extLst>
              <a:ext uri="{FF2B5EF4-FFF2-40B4-BE49-F238E27FC236}">
                <a16:creationId xmlns:a16="http://schemas.microsoft.com/office/drawing/2014/main" id="{4AEFA7DB-AAB9-AF97-535E-D354DF0EF985}"/>
              </a:ext>
            </a:extLst>
          </p:cNvPr>
          <p:cNvSpPr txBox="1"/>
          <p:nvPr/>
        </p:nvSpPr>
        <p:spPr>
          <a:xfrm>
            <a:off x="697230" y="1131570"/>
            <a:ext cx="5578322" cy="1200329"/>
          </a:xfrm>
          <a:prstGeom prst="rect">
            <a:avLst/>
          </a:prstGeom>
          <a:noFill/>
        </p:spPr>
        <p:txBody>
          <a:bodyPr wrap="none" rtlCol="0">
            <a:spAutoFit/>
          </a:bodyPr>
          <a:lstStyle/>
          <a:p>
            <a:r>
              <a:rPr lang="en-US" dirty="0"/>
              <a:t>• In the exercise, we have two goals:</a:t>
            </a:r>
          </a:p>
          <a:p>
            <a:endParaRPr lang="en-US" dirty="0"/>
          </a:p>
          <a:p>
            <a:r>
              <a:rPr lang="en-US" dirty="0"/>
              <a:t>	1) Learn how to submit jobs to Rivanna using SLURM</a:t>
            </a:r>
          </a:p>
          <a:p>
            <a:r>
              <a:rPr lang="en-US" dirty="0"/>
              <a:t>	2) Run FASTQ report on your samples</a:t>
            </a:r>
          </a:p>
        </p:txBody>
      </p:sp>
    </p:spTree>
    <p:extLst>
      <p:ext uri="{BB962C8B-B14F-4D97-AF65-F5344CB8AC3E}">
        <p14:creationId xmlns:p14="http://schemas.microsoft.com/office/powerpoint/2010/main" val="39854725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6579794-0AAF-CB3D-A5A2-46641BE93E38}"/>
              </a:ext>
            </a:extLst>
          </p:cNvPr>
          <p:cNvPicPr>
            <a:picLocks noChangeAspect="1"/>
          </p:cNvPicPr>
          <p:nvPr/>
        </p:nvPicPr>
        <p:blipFill>
          <a:blip r:embed="rId2"/>
          <a:stretch>
            <a:fillRect/>
          </a:stretch>
        </p:blipFill>
        <p:spPr>
          <a:xfrm>
            <a:off x="765810" y="438716"/>
            <a:ext cx="7772400" cy="5653474"/>
          </a:xfrm>
          <a:prstGeom prst="rect">
            <a:avLst/>
          </a:prstGeom>
        </p:spPr>
      </p:pic>
    </p:spTree>
    <p:extLst>
      <p:ext uri="{BB962C8B-B14F-4D97-AF65-F5344CB8AC3E}">
        <p14:creationId xmlns:p14="http://schemas.microsoft.com/office/powerpoint/2010/main" val="35944758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2009457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18300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37187C9-8210-F302-550D-5F252ACAECA4}"/>
              </a:ext>
            </a:extLst>
          </p:cNvPr>
          <p:cNvSpPr txBox="1"/>
          <p:nvPr/>
        </p:nvSpPr>
        <p:spPr>
          <a:xfrm>
            <a:off x="3237340" y="400050"/>
            <a:ext cx="2669320" cy="369332"/>
          </a:xfrm>
          <a:prstGeom prst="rect">
            <a:avLst/>
          </a:prstGeom>
          <a:noFill/>
        </p:spPr>
        <p:txBody>
          <a:bodyPr wrap="none" rtlCol="0">
            <a:spAutoFit/>
          </a:bodyPr>
          <a:lstStyle/>
          <a:p>
            <a:r>
              <a:rPr lang="en-US" dirty="0"/>
              <a:t>Another basic model: Drift</a:t>
            </a:r>
          </a:p>
        </p:txBody>
      </p:sp>
      <p:pic>
        <p:nvPicPr>
          <p:cNvPr id="9218" name="Picture 2" descr="Genetic drift - Wikipedia">
            <a:extLst>
              <a:ext uri="{FF2B5EF4-FFF2-40B4-BE49-F238E27FC236}">
                <a16:creationId xmlns:a16="http://schemas.microsoft.com/office/drawing/2014/main" id="{E1B3DE60-9E6E-A175-0A9B-1EB7CA27C4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0883" y="1751330"/>
            <a:ext cx="7962234" cy="2352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71005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72785107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789253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4AAF22E-6DA8-AB18-9955-B2FAC95311A6}"/>
              </a:ext>
            </a:extLst>
          </p:cNvPr>
          <p:cNvSpPr txBox="1"/>
          <p:nvPr/>
        </p:nvSpPr>
        <p:spPr>
          <a:xfrm>
            <a:off x="3030135" y="194310"/>
            <a:ext cx="3083729" cy="369332"/>
          </a:xfrm>
          <a:prstGeom prst="rect">
            <a:avLst/>
          </a:prstGeom>
          <a:noFill/>
        </p:spPr>
        <p:txBody>
          <a:bodyPr wrap="none" rtlCol="0">
            <a:spAutoFit/>
          </a:bodyPr>
          <a:lstStyle/>
          <a:p>
            <a:r>
              <a:rPr lang="en-US" dirty="0"/>
              <a:t>Artificial selection experiments</a:t>
            </a:r>
          </a:p>
        </p:txBody>
      </p:sp>
      <p:sp>
        <p:nvSpPr>
          <p:cNvPr id="3" name="TextBox 2">
            <a:extLst>
              <a:ext uri="{FF2B5EF4-FFF2-40B4-BE49-F238E27FC236}">
                <a16:creationId xmlns:a16="http://schemas.microsoft.com/office/drawing/2014/main" id="{B73A4546-7D19-61D9-07C4-CD3B36F6272B}"/>
              </a:ext>
            </a:extLst>
          </p:cNvPr>
          <p:cNvSpPr txBox="1"/>
          <p:nvPr/>
        </p:nvSpPr>
        <p:spPr>
          <a:xfrm>
            <a:off x="605790" y="811530"/>
            <a:ext cx="7440930" cy="3139321"/>
          </a:xfrm>
          <a:prstGeom prst="rect">
            <a:avLst/>
          </a:prstGeom>
          <a:noFill/>
        </p:spPr>
        <p:txBody>
          <a:bodyPr wrap="square" rtlCol="0">
            <a:spAutoFit/>
          </a:bodyPr>
          <a:lstStyle/>
          <a:p>
            <a:r>
              <a:rPr lang="en-US" dirty="0"/>
              <a:t>• Using artificial selection, we can create populations of organisms that are very different from their ancestors. </a:t>
            </a:r>
          </a:p>
          <a:p>
            <a:endParaRPr lang="en-US" dirty="0"/>
          </a:p>
          <a:p>
            <a:r>
              <a:rPr lang="en-US" dirty="0"/>
              <a:t>• One classic experiment is corn-oil</a:t>
            </a:r>
          </a:p>
          <a:p>
            <a:endParaRPr lang="en-US" dirty="0"/>
          </a:p>
          <a:p>
            <a:endParaRPr lang="en-US" dirty="0"/>
          </a:p>
          <a:p>
            <a:r>
              <a:rPr lang="en-US" dirty="0"/>
              <a:t>• Another amazing example is fox-domestication</a:t>
            </a:r>
          </a:p>
          <a:p>
            <a:endParaRPr lang="en-US" dirty="0"/>
          </a:p>
          <a:p>
            <a:endParaRPr lang="en-US" dirty="0"/>
          </a:p>
          <a:p>
            <a:r>
              <a:rPr lang="en-US" dirty="0"/>
              <a:t>• Drosophila can be used for artificial selection too. </a:t>
            </a:r>
          </a:p>
          <a:p>
            <a:endParaRPr lang="en-US" dirty="0"/>
          </a:p>
        </p:txBody>
      </p:sp>
    </p:spTree>
    <p:extLst>
      <p:ext uri="{BB962C8B-B14F-4D97-AF65-F5344CB8AC3E}">
        <p14:creationId xmlns:p14="http://schemas.microsoft.com/office/powerpoint/2010/main" val="42676427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6CEF1F4-62DD-CD14-6B20-B0E0CD7D77F5}"/>
              </a:ext>
            </a:extLst>
          </p:cNvPr>
          <p:cNvPicPr>
            <a:picLocks noChangeAspect="1"/>
          </p:cNvPicPr>
          <p:nvPr/>
        </p:nvPicPr>
        <p:blipFill>
          <a:blip r:embed="rId2"/>
          <a:stretch>
            <a:fillRect/>
          </a:stretch>
        </p:blipFill>
        <p:spPr>
          <a:xfrm>
            <a:off x="1851659" y="162073"/>
            <a:ext cx="5727407" cy="6361772"/>
          </a:xfrm>
          <a:prstGeom prst="rect">
            <a:avLst/>
          </a:prstGeom>
        </p:spPr>
      </p:pic>
      <p:sp>
        <p:nvSpPr>
          <p:cNvPr id="5" name="TextBox 4">
            <a:extLst>
              <a:ext uri="{FF2B5EF4-FFF2-40B4-BE49-F238E27FC236}">
                <a16:creationId xmlns:a16="http://schemas.microsoft.com/office/drawing/2014/main" id="{A9028698-99BA-B186-20CE-67A0D1B952EF}"/>
              </a:ext>
            </a:extLst>
          </p:cNvPr>
          <p:cNvSpPr txBox="1"/>
          <p:nvPr/>
        </p:nvSpPr>
        <p:spPr>
          <a:xfrm>
            <a:off x="4892041" y="6534834"/>
            <a:ext cx="4156520" cy="646331"/>
          </a:xfrm>
          <a:prstGeom prst="rect">
            <a:avLst/>
          </a:prstGeom>
          <a:noFill/>
        </p:spPr>
        <p:txBody>
          <a:bodyPr wrap="square" rtlCol="0">
            <a:spAutoFit/>
          </a:bodyPr>
          <a:lstStyle/>
          <a:p>
            <a:r>
              <a:rPr lang="en-US" dirty="0"/>
              <a:t>https://</a:t>
            </a:r>
            <a:r>
              <a:rPr lang="en-US" dirty="0" err="1"/>
              <a:t>www.nature.com</a:t>
            </a:r>
            <a:r>
              <a:rPr lang="en-US" dirty="0"/>
              <a:t>/articles/hdy201486</a:t>
            </a:r>
          </a:p>
        </p:txBody>
      </p:sp>
    </p:spTree>
    <p:extLst>
      <p:ext uri="{BB962C8B-B14F-4D97-AF65-F5344CB8AC3E}">
        <p14:creationId xmlns:p14="http://schemas.microsoft.com/office/powerpoint/2010/main" val="42420531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4713AB2-FAC5-A9B1-E46E-2794D45E877D}"/>
              </a:ext>
            </a:extLst>
          </p:cNvPr>
          <p:cNvSpPr txBox="1"/>
          <p:nvPr/>
        </p:nvSpPr>
        <p:spPr>
          <a:xfrm>
            <a:off x="102870" y="2032754"/>
            <a:ext cx="2162002" cy="369332"/>
          </a:xfrm>
          <a:prstGeom prst="rect">
            <a:avLst/>
          </a:prstGeom>
          <a:noFill/>
        </p:spPr>
        <p:txBody>
          <a:bodyPr wrap="none" rtlCol="0">
            <a:spAutoFit/>
          </a:bodyPr>
          <a:lstStyle/>
          <a:p>
            <a:r>
              <a:rPr lang="en-US" dirty="0"/>
              <a:t>Discussion of papers:</a:t>
            </a:r>
          </a:p>
        </p:txBody>
      </p:sp>
      <p:pic>
        <p:nvPicPr>
          <p:cNvPr id="4" name="Picture 3">
            <a:extLst>
              <a:ext uri="{FF2B5EF4-FFF2-40B4-BE49-F238E27FC236}">
                <a16:creationId xmlns:a16="http://schemas.microsoft.com/office/drawing/2014/main" id="{26D1213D-4EAC-0683-D172-A6CC79098A77}"/>
              </a:ext>
            </a:extLst>
          </p:cNvPr>
          <p:cNvPicPr>
            <a:picLocks noChangeAspect="1"/>
          </p:cNvPicPr>
          <p:nvPr/>
        </p:nvPicPr>
        <p:blipFill>
          <a:blip r:embed="rId2"/>
          <a:stretch>
            <a:fillRect/>
          </a:stretch>
        </p:blipFill>
        <p:spPr>
          <a:xfrm>
            <a:off x="2413462" y="2217420"/>
            <a:ext cx="6279046" cy="4560570"/>
          </a:xfrm>
          <a:prstGeom prst="rect">
            <a:avLst/>
          </a:prstGeom>
        </p:spPr>
      </p:pic>
      <p:sp>
        <p:nvSpPr>
          <p:cNvPr id="6" name="TextBox 5">
            <a:extLst>
              <a:ext uri="{FF2B5EF4-FFF2-40B4-BE49-F238E27FC236}">
                <a16:creationId xmlns:a16="http://schemas.microsoft.com/office/drawing/2014/main" id="{E33B0FCA-67CA-2792-F7E8-F3D83AC4F144}"/>
              </a:ext>
            </a:extLst>
          </p:cNvPr>
          <p:cNvSpPr txBox="1"/>
          <p:nvPr/>
        </p:nvSpPr>
        <p:spPr>
          <a:xfrm>
            <a:off x="342900" y="148292"/>
            <a:ext cx="8435340" cy="1815882"/>
          </a:xfrm>
          <a:prstGeom prst="rect">
            <a:avLst/>
          </a:prstGeom>
          <a:noFill/>
        </p:spPr>
        <p:txBody>
          <a:bodyPr wrap="square">
            <a:spAutoFit/>
          </a:bodyPr>
          <a:lstStyle/>
          <a:p>
            <a:r>
              <a:rPr lang="en-US" sz="2800" dirty="0"/>
              <a:t>1) What are the basic questions that the authors are asking?</a:t>
            </a:r>
          </a:p>
          <a:p>
            <a:r>
              <a:rPr lang="en-US" sz="2800" dirty="0"/>
              <a:t>2) Why do the authors think that these are important questions?</a:t>
            </a:r>
          </a:p>
        </p:txBody>
      </p:sp>
    </p:spTree>
    <p:extLst>
      <p:ext uri="{BB962C8B-B14F-4D97-AF65-F5344CB8AC3E}">
        <p14:creationId xmlns:p14="http://schemas.microsoft.com/office/powerpoint/2010/main" val="10030138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3">
            <a:extLst>
              <a:ext uri="{FF2B5EF4-FFF2-40B4-BE49-F238E27FC236}">
                <a16:creationId xmlns:a16="http://schemas.microsoft.com/office/drawing/2014/main" id="{3B125952-3B24-1BF4-64A3-B88C232F6F5F}"/>
              </a:ext>
            </a:extLst>
          </p:cNvPr>
          <p:cNvGraphicFramePr>
            <a:graphicFrameLocks noGrp="1"/>
          </p:cNvGraphicFramePr>
          <p:nvPr>
            <p:extLst>
              <p:ext uri="{D42A27DB-BD31-4B8C-83A1-F6EECF244321}">
                <p14:modId xmlns:p14="http://schemas.microsoft.com/office/powerpoint/2010/main" val="2803289754"/>
              </p:ext>
            </p:extLst>
          </p:nvPr>
        </p:nvGraphicFramePr>
        <p:xfrm>
          <a:off x="414687" y="57818"/>
          <a:ext cx="8314626" cy="7245694"/>
        </p:xfrm>
        <a:graphic>
          <a:graphicData uri="http://schemas.openxmlformats.org/drawingml/2006/table">
            <a:tbl>
              <a:tblPr firstRow="1" bandRow="1">
                <a:tableStyleId>{5C22544A-7EE6-4342-B048-85BDC9FD1C3A}</a:tableStyleId>
              </a:tblPr>
              <a:tblGrid>
                <a:gridCol w="1607821">
                  <a:extLst>
                    <a:ext uri="{9D8B030D-6E8A-4147-A177-3AD203B41FA5}">
                      <a16:colId xmlns:a16="http://schemas.microsoft.com/office/drawing/2014/main" val="469762968"/>
                    </a:ext>
                  </a:extLst>
                </a:gridCol>
                <a:gridCol w="3028950">
                  <a:extLst>
                    <a:ext uri="{9D8B030D-6E8A-4147-A177-3AD203B41FA5}">
                      <a16:colId xmlns:a16="http://schemas.microsoft.com/office/drawing/2014/main" val="3259132539"/>
                    </a:ext>
                  </a:extLst>
                </a:gridCol>
                <a:gridCol w="3677855">
                  <a:extLst>
                    <a:ext uri="{9D8B030D-6E8A-4147-A177-3AD203B41FA5}">
                      <a16:colId xmlns:a16="http://schemas.microsoft.com/office/drawing/2014/main" val="14457742"/>
                    </a:ext>
                  </a:extLst>
                </a:gridCol>
              </a:tblGrid>
              <a:tr h="505806">
                <a:tc>
                  <a:txBody>
                    <a:bodyPr/>
                    <a:lstStyle/>
                    <a:p>
                      <a:r>
                        <a:rPr lang="en-US" sz="1200" dirty="0"/>
                        <a:t>Paper</a:t>
                      </a:r>
                    </a:p>
                  </a:txBody>
                  <a:tcPr marL="124719" marR="124719" marT="62360" marB="6236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1) What are the basic questions that the authors are asking?</a:t>
                      </a:r>
                    </a:p>
                    <a:p>
                      <a:endParaRPr lang="en-US" sz="1200" dirty="0"/>
                    </a:p>
                  </a:txBody>
                  <a:tcPr marL="124719" marR="124719" marT="62360" marB="6236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2) Why do the authors think that these are important questions?</a:t>
                      </a:r>
                    </a:p>
                    <a:p>
                      <a:endParaRPr lang="en-US" sz="1200" dirty="0"/>
                    </a:p>
                  </a:txBody>
                  <a:tcPr marL="124719" marR="124719" marT="62360" marB="62360"/>
                </a:tc>
                <a:extLst>
                  <a:ext uri="{0D108BD9-81ED-4DB2-BD59-A6C34878D82A}">
                    <a16:rowId xmlns:a16="http://schemas.microsoft.com/office/drawing/2014/main" val="3299834316"/>
                  </a:ext>
                </a:extLst>
              </a:tr>
              <a:tr h="505806">
                <a:tc>
                  <a:txBody>
                    <a:bodyPr/>
                    <a:lstStyle/>
                    <a:p>
                      <a:pPr algn="l" fontAlgn="b"/>
                      <a:r>
                        <a:rPr lang="en-US" sz="1200" b="0" i="0" u="none" strike="noStrike" dirty="0">
                          <a:solidFill>
                            <a:srgbClr val="000000"/>
                          </a:solidFill>
                          <a:effectLst/>
                          <a:latin typeface="Calibri" panose="020F0502020204030204" pitchFamily="34" charset="0"/>
                        </a:rPr>
                        <a:t>Burke Nature 2010</a:t>
                      </a:r>
                    </a:p>
                  </a:txBody>
                  <a:tcPr marL="9525" marR="9525" marT="9525" marB="0" anchor="b"/>
                </a:tc>
                <a:tc>
                  <a:txBody>
                    <a:bodyPr/>
                    <a:lstStyle/>
                    <a:p>
                      <a:r>
                        <a:rPr lang="en-US" sz="1200" dirty="0"/>
                        <a:t>Evolution of development time </a:t>
                      </a:r>
                    </a:p>
                  </a:txBody>
                  <a:tcPr marL="124719" marR="124719" marT="62360" marB="62360"/>
                </a:tc>
                <a:tc>
                  <a:txBody>
                    <a:bodyPr/>
                    <a:lstStyle/>
                    <a:p>
                      <a:endParaRPr lang="en-US" sz="1200"/>
                    </a:p>
                  </a:txBody>
                  <a:tcPr marL="124719" marR="124719" marT="62360" marB="62360"/>
                </a:tc>
                <a:extLst>
                  <a:ext uri="{0D108BD9-81ED-4DB2-BD59-A6C34878D82A}">
                    <a16:rowId xmlns:a16="http://schemas.microsoft.com/office/drawing/2014/main" val="3582834086"/>
                  </a:ext>
                </a:extLst>
              </a:tr>
              <a:tr h="505806">
                <a:tc>
                  <a:txBody>
                    <a:bodyPr/>
                    <a:lstStyle/>
                    <a:p>
                      <a:pPr algn="l" fontAlgn="b"/>
                      <a:r>
                        <a:rPr lang="en-US" sz="1200" b="0" i="0" u="none" strike="noStrike">
                          <a:solidFill>
                            <a:srgbClr val="000000"/>
                          </a:solidFill>
                          <a:effectLst/>
                          <a:latin typeface="Calibri" panose="020F0502020204030204" pitchFamily="34" charset="0"/>
                        </a:rPr>
                        <a:t>Remolina Evolution 2012</a:t>
                      </a:r>
                    </a:p>
                  </a:txBody>
                  <a:tcPr marL="9525" marR="9525" marT="9525" marB="0" anchor="b"/>
                </a:tc>
                <a:tc>
                  <a:txBody>
                    <a:bodyPr/>
                    <a:lstStyle/>
                    <a:p>
                      <a:r>
                        <a:rPr lang="en-US" sz="1200" dirty="0"/>
                        <a:t>Genetic basis of aging and life-history evolution; late-life fecundity</a:t>
                      </a:r>
                    </a:p>
                  </a:txBody>
                  <a:tcPr marL="124719" marR="124719" marT="62360" marB="62360"/>
                </a:tc>
                <a:tc>
                  <a:txBody>
                    <a:bodyPr/>
                    <a:lstStyle/>
                    <a:p>
                      <a:r>
                        <a:rPr lang="en-US" sz="1200" dirty="0"/>
                        <a:t>Tradeoffs between life-history traits are prevalent across the tree of life</a:t>
                      </a:r>
                    </a:p>
                  </a:txBody>
                  <a:tcPr marL="124719" marR="124719" marT="62360" marB="62360"/>
                </a:tc>
                <a:extLst>
                  <a:ext uri="{0D108BD9-81ED-4DB2-BD59-A6C34878D82A}">
                    <a16:rowId xmlns:a16="http://schemas.microsoft.com/office/drawing/2014/main" val="1000465563"/>
                  </a:ext>
                </a:extLst>
              </a:tr>
              <a:tr h="505806">
                <a:tc>
                  <a:txBody>
                    <a:bodyPr/>
                    <a:lstStyle/>
                    <a:p>
                      <a:pPr algn="l" fontAlgn="b"/>
                      <a:r>
                        <a:rPr lang="en-US" sz="1200" b="0" i="0" u="none" strike="noStrike">
                          <a:solidFill>
                            <a:srgbClr val="000000"/>
                          </a:solidFill>
                          <a:effectLst/>
                          <a:latin typeface="Calibri" panose="020F0502020204030204" pitchFamily="34" charset="0"/>
                        </a:rPr>
                        <a:t>Michalak BMC Genomics 2017</a:t>
                      </a:r>
                    </a:p>
                  </a:txBody>
                  <a:tcPr marL="9525" marR="9525" marT="9525" marB="0" anchor="b"/>
                </a:tc>
                <a:tc>
                  <a:txBody>
                    <a:bodyPr/>
                    <a:lstStyle/>
                    <a:p>
                      <a:r>
                        <a:rPr lang="en-US" sz="1200" dirty="0"/>
                        <a:t>How does </a:t>
                      </a:r>
                      <a:r>
                        <a:rPr lang="en-US" sz="1200" dirty="0" err="1"/>
                        <a:t>nucletotide</a:t>
                      </a:r>
                      <a:r>
                        <a:rPr lang="en-US" sz="1200" dirty="0"/>
                        <a:t> diversity change in response to selection on lifespan</a:t>
                      </a:r>
                    </a:p>
                  </a:txBody>
                  <a:tcPr marL="124719" marR="124719" marT="62360" marB="62360"/>
                </a:tc>
                <a:tc>
                  <a:txBody>
                    <a:bodyPr/>
                    <a:lstStyle/>
                    <a:p>
                      <a:r>
                        <a:rPr lang="en-US" sz="1200" dirty="0"/>
                        <a:t>How pleiotropic are alleles and does it affect evolution of aging?</a:t>
                      </a:r>
                    </a:p>
                  </a:txBody>
                  <a:tcPr marL="124719" marR="124719" marT="62360" marB="62360"/>
                </a:tc>
                <a:extLst>
                  <a:ext uri="{0D108BD9-81ED-4DB2-BD59-A6C34878D82A}">
                    <a16:rowId xmlns:a16="http://schemas.microsoft.com/office/drawing/2014/main" val="1454927630"/>
                  </a:ext>
                </a:extLst>
              </a:tr>
              <a:tr h="505806">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200" b="0" i="0" u="none" strike="noStrike" dirty="0">
                          <a:solidFill>
                            <a:srgbClr val="000000"/>
                          </a:solidFill>
                          <a:effectLst/>
                          <a:latin typeface="Calibri" panose="020F0502020204030204" pitchFamily="34" charset="0"/>
                        </a:rPr>
                        <a:t>Reed Genetics 2014</a:t>
                      </a:r>
                    </a:p>
                    <a:p>
                      <a:pPr algn="l" fontAlgn="b"/>
                      <a:endParaRPr lang="en-US" sz="1200" b="0" i="0" u="none" strike="noStrike" dirty="0">
                        <a:solidFill>
                          <a:srgbClr val="000000"/>
                        </a:solidFill>
                        <a:effectLst/>
                        <a:latin typeface="Calibri" panose="020F0502020204030204" pitchFamily="34" charset="0"/>
                      </a:endParaRPr>
                    </a:p>
                  </a:txBody>
                  <a:tcPr marL="9525" marR="9525" marT="9525" marB="0" anchor="b"/>
                </a:tc>
                <a:tc>
                  <a:txBody>
                    <a:bodyPr/>
                    <a:lstStyle/>
                    <a:p>
                      <a:r>
                        <a:rPr lang="en-US" sz="1200" dirty="0"/>
                        <a:t>How do genetic and environmental factors affect transcription and metabolomics and intersect with evolutionary change</a:t>
                      </a:r>
                    </a:p>
                  </a:txBody>
                  <a:tcPr marL="124719" marR="124719" marT="62360" marB="62360"/>
                </a:tc>
                <a:tc>
                  <a:txBody>
                    <a:bodyPr/>
                    <a:lstStyle/>
                    <a:p>
                      <a:r>
                        <a:rPr lang="en-US" sz="1200" dirty="0"/>
                        <a:t>How much </a:t>
                      </a:r>
                      <a:r>
                        <a:rPr lang="en-US" sz="1200" dirty="0" err="1"/>
                        <a:t>GxE</a:t>
                      </a:r>
                      <a:r>
                        <a:rPr lang="en-US" sz="1200" dirty="0"/>
                        <a:t> is there for metabolic syndrome? Identify targets for evolution and </a:t>
                      </a:r>
                      <a:r>
                        <a:rPr lang="en-US" sz="1200" dirty="0" err="1"/>
                        <a:t>therapudics</a:t>
                      </a:r>
                      <a:endParaRPr lang="en-US" sz="1200" dirty="0"/>
                    </a:p>
                  </a:txBody>
                  <a:tcPr marL="124719" marR="124719" marT="62360" marB="62360"/>
                </a:tc>
                <a:extLst>
                  <a:ext uri="{0D108BD9-81ED-4DB2-BD59-A6C34878D82A}">
                    <a16:rowId xmlns:a16="http://schemas.microsoft.com/office/drawing/2014/main" val="4225277088"/>
                  </a:ext>
                </a:extLst>
              </a:tr>
              <a:tr h="505806">
                <a:tc>
                  <a:txBody>
                    <a:bodyPr/>
                    <a:lstStyle/>
                    <a:p>
                      <a:pPr algn="l" fontAlgn="b"/>
                      <a:r>
                        <a:rPr lang="en-US" sz="1200" b="0" i="0" u="none" strike="noStrike">
                          <a:solidFill>
                            <a:srgbClr val="000000"/>
                          </a:solidFill>
                          <a:effectLst/>
                          <a:latin typeface="Calibri" panose="020F0502020204030204" pitchFamily="34" charset="0"/>
                        </a:rPr>
                        <a:t>Kang BMC Genomics 2016 </a:t>
                      </a:r>
                    </a:p>
                  </a:txBody>
                  <a:tcPr marL="9525" marR="9525" marT="9525" marB="0" anchor="b"/>
                </a:tc>
                <a:tc>
                  <a:txBody>
                    <a:bodyPr/>
                    <a:lstStyle/>
                    <a:p>
                      <a:r>
                        <a:rPr lang="en-US" sz="1200" dirty="0"/>
                        <a:t>What genes are responsible for adaptation? What are signatures of selection at nucleotide?</a:t>
                      </a:r>
                    </a:p>
                  </a:txBody>
                  <a:tcPr marL="124719" marR="124719" marT="62360" marB="62360"/>
                </a:tc>
                <a:tc>
                  <a:txBody>
                    <a:bodyPr/>
                    <a:lstStyle/>
                    <a:p>
                      <a:r>
                        <a:rPr lang="en-US" sz="1200" dirty="0"/>
                        <a:t>What are the consequences of selection on genetic diversity?</a:t>
                      </a:r>
                    </a:p>
                  </a:txBody>
                  <a:tcPr marL="124719" marR="124719" marT="62360" marB="62360"/>
                </a:tc>
                <a:extLst>
                  <a:ext uri="{0D108BD9-81ED-4DB2-BD59-A6C34878D82A}">
                    <a16:rowId xmlns:a16="http://schemas.microsoft.com/office/drawing/2014/main" val="563035812"/>
                  </a:ext>
                </a:extLst>
              </a:tr>
              <a:tr h="505806">
                <a:tc>
                  <a:txBody>
                    <a:bodyPr/>
                    <a:lstStyle/>
                    <a:p>
                      <a:pPr algn="l" fontAlgn="b"/>
                      <a:r>
                        <a:rPr lang="en-US" sz="1200" b="0" i="0" u="none" strike="noStrike">
                          <a:solidFill>
                            <a:srgbClr val="000000"/>
                          </a:solidFill>
                          <a:effectLst/>
                          <a:latin typeface="Calibri" panose="020F0502020204030204" pitchFamily="34" charset="0"/>
                        </a:rPr>
                        <a:t>Orozco-terWengel Molecular Ecology 2012 </a:t>
                      </a:r>
                    </a:p>
                  </a:txBody>
                  <a:tcPr marL="9525" marR="9525" marT="9525" marB="0" anchor="b"/>
                </a:tc>
                <a:tc>
                  <a:txBody>
                    <a:bodyPr/>
                    <a:lstStyle/>
                    <a:p>
                      <a:r>
                        <a:rPr lang="en-US" sz="1200" dirty="0"/>
                        <a:t>What is the evolutionary trajectory to temperature? </a:t>
                      </a:r>
                    </a:p>
                  </a:txBody>
                  <a:tcPr marL="124719" marR="124719" marT="62360" marB="62360"/>
                </a:tc>
                <a:tc>
                  <a:txBody>
                    <a:bodyPr/>
                    <a:lstStyle/>
                    <a:p>
                      <a:r>
                        <a:rPr lang="en-US" sz="1200" dirty="0"/>
                        <a:t>Do observations agree with theory about selective sweeps?</a:t>
                      </a:r>
                    </a:p>
                  </a:txBody>
                  <a:tcPr marL="124719" marR="124719" marT="62360" marB="62360"/>
                </a:tc>
                <a:extLst>
                  <a:ext uri="{0D108BD9-81ED-4DB2-BD59-A6C34878D82A}">
                    <a16:rowId xmlns:a16="http://schemas.microsoft.com/office/drawing/2014/main" val="605776380"/>
                  </a:ext>
                </a:extLst>
              </a:tr>
              <a:tr h="505806">
                <a:tc>
                  <a:txBody>
                    <a:bodyPr/>
                    <a:lstStyle/>
                    <a:p>
                      <a:pPr algn="l" fontAlgn="b"/>
                      <a:r>
                        <a:rPr lang="en-US" sz="1200" b="0" i="0" u="none" strike="noStrike">
                          <a:solidFill>
                            <a:srgbClr val="000000"/>
                          </a:solidFill>
                          <a:effectLst/>
                          <a:latin typeface="Calibri" panose="020F0502020204030204" pitchFamily="34" charset="0"/>
                        </a:rPr>
                        <a:t>Huang PLOS Genetics 2014</a:t>
                      </a:r>
                    </a:p>
                  </a:txBody>
                  <a:tcPr marL="9525" marR="9525" marT="9525" marB="0" anchor="b"/>
                </a:tc>
                <a:tc>
                  <a:txBody>
                    <a:bodyPr/>
                    <a:lstStyle/>
                    <a:p>
                      <a:r>
                        <a:rPr lang="en-US" sz="1200" dirty="0"/>
                        <a:t>How environmental heterogeneity affects diversity: spatial vs temporal</a:t>
                      </a:r>
                    </a:p>
                  </a:txBody>
                  <a:tcPr marL="124719" marR="124719" marT="62360" marB="62360"/>
                </a:tc>
                <a:tc>
                  <a:txBody>
                    <a:bodyPr/>
                    <a:lstStyle/>
                    <a:p>
                      <a:r>
                        <a:rPr lang="en-US" sz="1200" dirty="0"/>
                        <a:t>Do observations agree with theory about mechanisms that promote diversity?</a:t>
                      </a:r>
                    </a:p>
                  </a:txBody>
                  <a:tcPr marL="124719" marR="124719" marT="62360" marB="62360"/>
                </a:tc>
                <a:extLst>
                  <a:ext uri="{0D108BD9-81ED-4DB2-BD59-A6C34878D82A}">
                    <a16:rowId xmlns:a16="http://schemas.microsoft.com/office/drawing/2014/main" val="1347010350"/>
                  </a:ext>
                </a:extLst>
              </a:tr>
              <a:tr h="505806">
                <a:tc>
                  <a:txBody>
                    <a:bodyPr/>
                    <a:lstStyle/>
                    <a:p>
                      <a:pPr algn="l" fontAlgn="b"/>
                      <a:r>
                        <a:rPr lang="en-US" sz="1200" b="0" i="0" u="none" strike="noStrike">
                          <a:solidFill>
                            <a:srgbClr val="000000"/>
                          </a:solidFill>
                          <a:effectLst/>
                          <a:latin typeface="Calibri" panose="020F0502020204030204" pitchFamily="34" charset="0"/>
                        </a:rPr>
                        <a:t>Hardy MBE 2018</a:t>
                      </a:r>
                    </a:p>
                  </a:txBody>
                  <a:tcPr marL="9525" marR="9525" marT="9525" marB="0" anchor="b"/>
                </a:tc>
                <a:tc>
                  <a:txBody>
                    <a:bodyPr/>
                    <a:lstStyle/>
                    <a:p>
                      <a:r>
                        <a:rPr lang="en-US" sz="1200" dirty="0"/>
                        <a:t>What are the metabolic and physiological consequences of resistance to starvation selection </a:t>
                      </a:r>
                      <a:r>
                        <a:rPr lang="en-US" sz="1200" dirty="0" err="1"/>
                        <a:t>esp</a:t>
                      </a:r>
                      <a:r>
                        <a:rPr lang="en-US" sz="1200" dirty="0"/>
                        <a:t> as it relates to obesity</a:t>
                      </a:r>
                    </a:p>
                  </a:txBody>
                  <a:tcPr marL="124719" marR="124719" marT="62360" marB="62360"/>
                </a:tc>
                <a:tc>
                  <a:txBody>
                    <a:bodyPr/>
                    <a:lstStyle/>
                    <a:p>
                      <a:r>
                        <a:rPr lang="en-US" sz="1200" dirty="0"/>
                        <a:t>Multiple mechanisms of evolution of starvation resistance and relationship to humans. </a:t>
                      </a:r>
                    </a:p>
                  </a:txBody>
                  <a:tcPr marL="124719" marR="124719" marT="62360" marB="62360"/>
                </a:tc>
                <a:extLst>
                  <a:ext uri="{0D108BD9-81ED-4DB2-BD59-A6C34878D82A}">
                    <a16:rowId xmlns:a16="http://schemas.microsoft.com/office/drawing/2014/main" val="315388211"/>
                  </a:ext>
                </a:extLst>
              </a:tr>
              <a:tr h="505806">
                <a:tc>
                  <a:txBody>
                    <a:bodyPr/>
                    <a:lstStyle/>
                    <a:p>
                      <a:pPr algn="l" fontAlgn="b"/>
                      <a:r>
                        <a:rPr lang="en-US" sz="1200" b="0" i="0" u="none" strike="noStrike">
                          <a:solidFill>
                            <a:srgbClr val="000000"/>
                          </a:solidFill>
                          <a:effectLst/>
                          <a:latin typeface="Calibri" panose="020F0502020204030204" pitchFamily="34" charset="0"/>
                        </a:rPr>
                        <a:t>Jalvingh PRSB 2014</a:t>
                      </a:r>
                    </a:p>
                  </a:txBody>
                  <a:tcPr marL="9525" marR="9525" marT="9525" marB="0" anchor="b"/>
                </a:tc>
                <a:tc>
                  <a:txBody>
                    <a:bodyPr/>
                    <a:lstStyle/>
                    <a:p>
                      <a:r>
                        <a:rPr lang="en-US" sz="1200" dirty="0"/>
                        <a:t>What are the genes involved in Immune system evolution ?</a:t>
                      </a:r>
                    </a:p>
                  </a:txBody>
                  <a:tcPr marL="124719" marR="124719" marT="62360" marB="62360"/>
                </a:tc>
                <a:tc>
                  <a:txBody>
                    <a:bodyPr/>
                    <a:lstStyle/>
                    <a:p>
                      <a:r>
                        <a:rPr lang="en-US" sz="1200" dirty="0"/>
                        <a:t>Immunity matters.</a:t>
                      </a:r>
                    </a:p>
                  </a:txBody>
                  <a:tcPr marL="124719" marR="124719" marT="62360" marB="62360"/>
                </a:tc>
                <a:extLst>
                  <a:ext uri="{0D108BD9-81ED-4DB2-BD59-A6C34878D82A}">
                    <a16:rowId xmlns:a16="http://schemas.microsoft.com/office/drawing/2014/main" val="3796372015"/>
                  </a:ext>
                </a:extLst>
              </a:tr>
              <a:tr h="505806">
                <a:tc>
                  <a:txBody>
                    <a:bodyPr/>
                    <a:lstStyle/>
                    <a:p>
                      <a:pPr algn="l" fontAlgn="b"/>
                      <a:r>
                        <a:rPr lang="en-US" sz="1200" b="0" i="0" u="none" strike="noStrike">
                          <a:solidFill>
                            <a:srgbClr val="000000"/>
                          </a:solidFill>
                          <a:effectLst/>
                          <a:latin typeface="Calibri" panose="020F0502020204030204" pitchFamily="34" charset="0"/>
                        </a:rPr>
                        <a:t>Martins PNAS 2014</a:t>
                      </a:r>
                    </a:p>
                  </a:txBody>
                  <a:tcPr marL="9525" marR="9525" marT="9525" marB="0" anchor="b"/>
                </a:tc>
                <a:tc>
                  <a:txBody>
                    <a:bodyPr/>
                    <a:lstStyle/>
                    <a:p>
                      <a:r>
                        <a:rPr lang="en-US" sz="1200" dirty="0"/>
                        <a:t>Host adaptation to viruses and whether genes are involved in cross resistance</a:t>
                      </a:r>
                    </a:p>
                  </a:txBody>
                  <a:tcPr marL="124719" marR="124719" marT="62360" marB="62360"/>
                </a:tc>
                <a:tc>
                  <a:txBody>
                    <a:bodyPr/>
                    <a:lstStyle/>
                    <a:p>
                      <a:r>
                        <a:rPr lang="en-US" sz="1200" dirty="0"/>
                        <a:t>Are there limitations and tradeoffs to resistance?</a:t>
                      </a:r>
                    </a:p>
                  </a:txBody>
                  <a:tcPr marL="124719" marR="124719" marT="62360" marB="62360"/>
                </a:tc>
                <a:extLst>
                  <a:ext uri="{0D108BD9-81ED-4DB2-BD59-A6C34878D82A}">
                    <a16:rowId xmlns:a16="http://schemas.microsoft.com/office/drawing/2014/main" val="2153359896"/>
                  </a:ext>
                </a:extLst>
              </a:tr>
              <a:tr h="505806">
                <a:tc>
                  <a:txBody>
                    <a:bodyPr/>
                    <a:lstStyle/>
                    <a:p>
                      <a:pPr algn="l" fontAlgn="b"/>
                      <a:endParaRPr lang="en-US" sz="1200" b="0" i="0" u="none" strike="noStrike" dirty="0">
                        <a:solidFill>
                          <a:srgbClr val="000000"/>
                        </a:solidFill>
                        <a:effectLst/>
                        <a:latin typeface="Calibri" panose="020F0502020204030204" pitchFamily="34" charset="0"/>
                      </a:endParaRPr>
                    </a:p>
                  </a:txBody>
                  <a:tcPr marL="9525" marR="9525" marT="9525" marB="0" anchor="b"/>
                </a:tc>
                <a:tc>
                  <a:txBody>
                    <a:bodyPr/>
                    <a:lstStyle/>
                    <a:p>
                      <a:endParaRPr lang="en-US" sz="1200"/>
                    </a:p>
                  </a:txBody>
                  <a:tcPr marL="124719" marR="124719" marT="62360" marB="62360"/>
                </a:tc>
                <a:tc>
                  <a:txBody>
                    <a:bodyPr/>
                    <a:lstStyle/>
                    <a:p>
                      <a:endParaRPr lang="en-US" sz="1200" dirty="0"/>
                    </a:p>
                  </a:txBody>
                  <a:tcPr marL="124719" marR="124719" marT="62360" marB="62360"/>
                </a:tc>
                <a:extLst>
                  <a:ext uri="{0D108BD9-81ED-4DB2-BD59-A6C34878D82A}">
                    <a16:rowId xmlns:a16="http://schemas.microsoft.com/office/drawing/2014/main" val="3449548171"/>
                  </a:ext>
                </a:extLst>
              </a:tr>
              <a:tr h="505806">
                <a:tc>
                  <a:txBody>
                    <a:bodyPr/>
                    <a:lstStyle/>
                    <a:p>
                      <a:pPr algn="l" fontAlgn="b"/>
                      <a:endParaRPr lang="en-US" sz="1200" b="0" i="0" u="none" strike="noStrike" dirty="0">
                        <a:solidFill>
                          <a:srgbClr val="000000"/>
                        </a:solidFill>
                        <a:effectLst/>
                        <a:latin typeface="Calibri" panose="020F0502020204030204" pitchFamily="34" charset="0"/>
                      </a:endParaRPr>
                    </a:p>
                  </a:txBody>
                  <a:tcPr marL="9525" marR="9525" marT="9525" marB="0" anchor="b"/>
                </a:tc>
                <a:tc>
                  <a:txBody>
                    <a:bodyPr/>
                    <a:lstStyle/>
                    <a:p>
                      <a:endParaRPr lang="en-US" sz="1200"/>
                    </a:p>
                  </a:txBody>
                  <a:tcPr marL="124719" marR="124719" marT="62360" marB="62360"/>
                </a:tc>
                <a:tc>
                  <a:txBody>
                    <a:bodyPr/>
                    <a:lstStyle/>
                    <a:p>
                      <a:endParaRPr lang="en-US" sz="1200" dirty="0"/>
                    </a:p>
                  </a:txBody>
                  <a:tcPr marL="124719" marR="124719" marT="62360" marB="62360"/>
                </a:tc>
                <a:extLst>
                  <a:ext uri="{0D108BD9-81ED-4DB2-BD59-A6C34878D82A}">
                    <a16:rowId xmlns:a16="http://schemas.microsoft.com/office/drawing/2014/main" val="2332592505"/>
                  </a:ext>
                </a:extLst>
              </a:tr>
            </a:tbl>
          </a:graphicData>
        </a:graphic>
      </p:graphicFrame>
    </p:spTree>
    <p:extLst>
      <p:ext uri="{BB962C8B-B14F-4D97-AF65-F5344CB8AC3E}">
        <p14:creationId xmlns:p14="http://schemas.microsoft.com/office/powerpoint/2010/main" val="19616482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funny-sleeping-cats-1">
            <a:extLst>
              <a:ext uri="{FF2B5EF4-FFF2-40B4-BE49-F238E27FC236}">
                <a16:creationId xmlns:a16="http://schemas.microsoft.com/office/drawing/2014/main" id="{C6E29657-A521-D4D5-F65A-7616121F61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0250" y="1508046"/>
            <a:ext cx="7683500" cy="51308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8D87A1EF-4B8F-57DB-A455-DB8263A5ACF5}"/>
              </a:ext>
            </a:extLst>
          </p:cNvPr>
          <p:cNvSpPr txBox="1"/>
          <p:nvPr/>
        </p:nvSpPr>
        <p:spPr>
          <a:xfrm>
            <a:off x="2994660" y="219154"/>
            <a:ext cx="2140394" cy="1107996"/>
          </a:xfrm>
          <a:prstGeom prst="rect">
            <a:avLst/>
          </a:prstGeom>
          <a:noFill/>
        </p:spPr>
        <p:txBody>
          <a:bodyPr wrap="none" rtlCol="0">
            <a:spAutoFit/>
          </a:bodyPr>
          <a:lstStyle/>
          <a:p>
            <a:r>
              <a:rPr lang="en-US" sz="6600" dirty="0"/>
              <a:t>Break</a:t>
            </a:r>
          </a:p>
        </p:txBody>
      </p:sp>
    </p:spTree>
    <p:extLst>
      <p:ext uri="{BB962C8B-B14F-4D97-AF65-F5344CB8AC3E}">
        <p14:creationId xmlns:p14="http://schemas.microsoft.com/office/powerpoint/2010/main" val="35261623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F4C1C8C-B57E-88A3-9EEB-E224CE37D613}"/>
              </a:ext>
            </a:extLst>
          </p:cNvPr>
          <p:cNvPicPr>
            <a:picLocks noChangeAspect="1"/>
          </p:cNvPicPr>
          <p:nvPr/>
        </p:nvPicPr>
        <p:blipFill>
          <a:blip r:embed="rId2"/>
          <a:stretch>
            <a:fillRect/>
          </a:stretch>
        </p:blipFill>
        <p:spPr>
          <a:xfrm>
            <a:off x="173152" y="1883029"/>
            <a:ext cx="4183742" cy="4526672"/>
          </a:xfrm>
          <a:prstGeom prst="rect">
            <a:avLst/>
          </a:prstGeom>
        </p:spPr>
      </p:pic>
      <p:sp>
        <p:nvSpPr>
          <p:cNvPr id="8" name="TextBox 7">
            <a:extLst>
              <a:ext uri="{FF2B5EF4-FFF2-40B4-BE49-F238E27FC236}">
                <a16:creationId xmlns:a16="http://schemas.microsoft.com/office/drawing/2014/main" id="{6E20CAAF-E2C9-A59D-A46A-CEDBA342ABF0}"/>
              </a:ext>
            </a:extLst>
          </p:cNvPr>
          <p:cNvSpPr txBox="1"/>
          <p:nvPr/>
        </p:nvSpPr>
        <p:spPr>
          <a:xfrm>
            <a:off x="424263" y="1564551"/>
            <a:ext cx="3456709" cy="323165"/>
          </a:xfrm>
          <a:prstGeom prst="rect">
            <a:avLst/>
          </a:prstGeom>
          <a:noFill/>
        </p:spPr>
        <p:txBody>
          <a:bodyPr wrap="square" rtlCol="0">
            <a:spAutoFit/>
          </a:bodyPr>
          <a:lstStyle/>
          <a:p>
            <a:pPr algn="ctr"/>
            <a:r>
              <a:rPr lang="en-US" sz="1500" b="1" dirty="0">
                <a:latin typeface="Arial" panose="020B0604020202020204" pitchFamily="34" charset="0"/>
                <a:cs typeface="Arial" panose="020B0604020202020204" pitchFamily="34" charset="0"/>
              </a:rPr>
              <a:t>Streamlined script</a:t>
            </a:r>
          </a:p>
        </p:txBody>
      </p:sp>
      <p:sp>
        <p:nvSpPr>
          <p:cNvPr id="9" name="TextBox 8">
            <a:extLst>
              <a:ext uri="{FF2B5EF4-FFF2-40B4-BE49-F238E27FC236}">
                <a16:creationId xmlns:a16="http://schemas.microsoft.com/office/drawing/2014/main" id="{2E761209-FF2A-B2BE-5ED5-7A8E0A67E47E}"/>
              </a:ext>
            </a:extLst>
          </p:cNvPr>
          <p:cNvSpPr txBox="1"/>
          <p:nvPr/>
        </p:nvSpPr>
        <p:spPr>
          <a:xfrm>
            <a:off x="4991099" y="2561359"/>
            <a:ext cx="4062847" cy="2862322"/>
          </a:xfrm>
          <a:prstGeom prst="rect">
            <a:avLst/>
          </a:prstGeom>
          <a:noFill/>
        </p:spPr>
        <p:txBody>
          <a:bodyPr wrap="square" rtlCol="0">
            <a:spAutoFit/>
          </a:bodyPr>
          <a:lstStyle/>
          <a:p>
            <a:pPr marL="257175" indent="-257175">
              <a:buFont typeface="Arial" panose="020B0604020202020204" pitchFamily="34" charset="0"/>
              <a:buChar char="•"/>
            </a:pPr>
            <a:r>
              <a:rPr lang="en-US" sz="1500" dirty="0">
                <a:latin typeface="Arial" panose="020B0604020202020204" pitchFamily="34" charset="0"/>
                <a:cs typeface="Arial" panose="020B0604020202020204" pitchFamily="34" charset="0"/>
              </a:rPr>
              <a:t>Code is functional.</a:t>
            </a:r>
          </a:p>
          <a:p>
            <a:endParaRPr lang="en-US" sz="1500" dirty="0">
              <a:latin typeface="Arial" panose="020B0604020202020204" pitchFamily="34" charset="0"/>
              <a:cs typeface="Arial" panose="020B0604020202020204" pitchFamily="34" charset="0"/>
            </a:endParaRPr>
          </a:p>
          <a:p>
            <a:pPr marL="257175" indent="-257175">
              <a:buFont typeface="Arial" panose="020B0604020202020204" pitchFamily="34" charset="0"/>
              <a:buChar char="•"/>
            </a:pPr>
            <a:r>
              <a:rPr lang="en-US" sz="1500" dirty="0">
                <a:latin typeface="Arial" panose="020B0604020202020204" pitchFamily="34" charset="0"/>
                <a:cs typeface="Arial" panose="020B0604020202020204" pitchFamily="34" charset="0"/>
              </a:rPr>
              <a:t>Annotations are included (e.g., line 6).</a:t>
            </a:r>
          </a:p>
          <a:p>
            <a:pPr marL="257175" indent="-257175">
              <a:buFont typeface="Arial" panose="020B0604020202020204" pitchFamily="34" charset="0"/>
              <a:buChar char="•"/>
            </a:pPr>
            <a:endParaRPr lang="en-US" sz="1500" dirty="0">
              <a:latin typeface="Arial" panose="020B0604020202020204" pitchFamily="34" charset="0"/>
              <a:cs typeface="Arial" panose="020B0604020202020204" pitchFamily="34" charset="0"/>
            </a:endParaRPr>
          </a:p>
          <a:p>
            <a:pPr marL="257175" indent="-257175">
              <a:buFont typeface="Arial" panose="020B0604020202020204" pitchFamily="34" charset="0"/>
              <a:buChar char="•"/>
            </a:pPr>
            <a:r>
              <a:rPr lang="en-US" sz="1500" dirty="0">
                <a:latin typeface="Arial" panose="020B0604020202020204" pitchFamily="34" charset="0"/>
                <a:cs typeface="Arial" panose="020B0604020202020204" pitchFamily="34" charset="0"/>
              </a:rPr>
              <a:t>Code is not excessively redundant.</a:t>
            </a:r>
          </a:p>
          <a:p>
            <a:pPr marL="257175" indent="-257175">
              <a:buFont typeface="Arial" panose="020B0604020202020204" pitchFamily="34" charset="0"/>
              <a:buChar char="•"/>
            </a:pPr>
            <a:endParaRPr lang="en-US" sz="1500" dirty="0">
              <a:latin typeface="Arial" panose="020B0604020202020204" pitchFamily="34" charset="0"/>
              <a:cs typeface="Arial" panose="020B0604020202020204" pitchFamily="34" charset="0"/>
            </a:endParaRPr>
          </a:p>
          <a:p>
            <a:pPr marL="257175" indent="-257175">
              <a:buFont typeface="Arial" panose="020B0604020202020204" pitchFamily="34" charset="0"/>
              <a:buChar char="•"/>
            </a:pPr>
            <a:r>
              <a:rPr lang="en-US" sz="1500" dirty="0">
                <a:latin typeface="Arial" panose="020B0604020202020204" pitchFamily="34" charset="0"/>
                <a:cs typeface="Arial" panose="020B0604020202020204" pitchFamily="34" charset="0"/>
              </a:rPr>
              <a:t>Code does not contain errors.</a:t>
            </a:r>
          </a:p>
          <a:p>
            <a:pPr marL="257175" indent="-257175">
              <a:buFont typeface="Arial" panose="020B0604020202020204" pitchFamily="34" charset="0"/>
              <a:buChar char="•"/>
            </a:pPr>
            <a:endParaRPr lang="en-US" sz="1500" dirty="0">
              <a:latin typeface="Arial" panose="020B0604020202020204" pitchFamily="34" charset="0"/>
              <a:cs typeface="Arial" panose="020B0604020202020204" pitchFamily="34" charset="0"/>
            </a:endParaRPr>
          </a:p>
          <a:p>
            <a:pPr marL="257175" indent="-257175">
              <a:buFont typeface="Arial" panose="020B0604020202020204" pitchFamily="34" charset="0"/>
              <a:buChar char="•"/>
            </a:pPr>
            <a:endParaRPr lang="en-US" sz="1500" dirty="0">
              <a:latin typeface="Arial" panose="020B0604020202020204" pitchFamily="34" charset="0"/>
              <a:cs typeface="Arial" panose="020B0604020202020204" pitchFamily="34" charset="0"/>
            </a:endParaRPr>
          </a:p>
          <a:p>
            <a:pPr marL="257175" indent="-257175">
              <a:buFont typeface="Arial" panose="020B0604020202020204" pitchFamily="34" charset="0"/>
              <a:buChar char="•"/>
            </a:pPr>
            <a:endParaRPr lang="en-US" sz="1500" dirty="0">
              <a:latin typeface="Arial" panose="020B0604020202020204" pitchFamily="34" charset="0"/>
              <a:cs typeface="Arial" panose="020B0604020202020204" pitchFamily="34" charset="0"/>
            </a:endParaRPr>
          </a:p>
          <a:p>
            <a:pPr marL="257175" indent="-257175">
              <a:buFont typeface="Arial" panose="020B0604020202020204" pitchFamily="34" charset="0"/>
              <a:buChar char="•"/>
            </a:pPr>
            <a:endParaRPr lang="en-US" sz="1500" dirty="0">
              <a:latin typeface="Arial" panose="020B0604020202020204" pitchFamily="34" charset="0"/>
              <a:cs typeface="Arial" panose="020B0604020202020204" pitchFamily="34" charset="0"/>
            </a:endParaRPr>
          </a:p>
          <a:p>
            <a:endParaRPr lang="en-US" sz="1500"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2872F62F-7DE1-0CDB-3D74-030303D5AEC9}"/>
              </a:ext>
            </a:extLst>
          </p:cNvPr>
          <p:cNvSpPr txBox="1"/>
          <p:nvPr/>
        </p:nvSpPr>
        <p:spPr>
          <a:xfrm>
            <a:off x="4949536" y="2187288"/>
            <a:ext cx="3456709" cy="323165"/>
          </a:xfrm>
          <a:prstGeom prst="rect">
            <a:avLst/>
          </a:prstGeom>
          <a:noFill/>
        </p:spPr>
        <p:txBody>
          <a:bodyPr wrap="square" rtlCol="0">
            <a:spAutoFit/>
          </a:bodyPr>
          <a:lstStyle/>
          <a:p>
            <a:r>
              <a:rPr lang="en-US" sz="1500" b="1" u="sng" dirty="0">
                <a:latin typeface="Arial" panose="020B0604020202020204" pitchFamily="34" charset="0"/>
                <a:cs typeface="Arial" panose="020B0604020202020204" pitchFamily="34" charset="0"/>
              </a:rPr>
              <a:t>Coding best practices</a:t>
            </a:r>
          </a:p>
        </p:txBody>
      </p:sp>
      <p:sp>
        <p:nvSpPr>
          <p:cNvPr id="2" name="TextBox 1">
            <a:extLst>
              <a:ext uri="{FF2B5EF4-FFF2-40B4-BE49-F238E27FC236}">
                <a16:creationId xmlns:a16="http://schemas.microsoft.com/office/drawing/2014/main" id="{8B834F25-0264-CBB4-725D-DC263B139853}"/>
              </a:ext>
            </a:extLst>
          </p:cNvPr>
          <p:cNvSpPr txBox="1"/>
          <p:nvPr/>
        </p:nvSpPr>
        <p:spPr>
          <a:xfrm>
            <a:off x="1318545" y="0"/>
            <a:ext cx="6506909" cy="769441"/>
          </a:xfrm>
          <a:prstGeom prst="rect">
            <a:avLst/>
          </a:prstGeom>
          <a:noFill/>
        </p:spPr>
        <p:txBody>
          <a:bodyPr wrap="none" rtlCol="0">
            <a:spAutoFit/>
          </a:bodyPr>
          <a:lstStyle/>
          <a:p>
            <a:r>
              <a:rPr lang="en-US" sz="4400" dirty="0"/>
              <a:t>Code submission guidelines</a:t>
            </a:r>
          </a:p>
        </p:txBody>
      </p:sp>
      <p:sp>
        <p:nvSpPr>
          <p:cNvPr id="3" name="TextBox 2">
            <a:extLst>
              <a:ext uri="{FF2B5EF4-FFF2-40B4-BE49-F238E27FC236}">
                <a16:creationId xmlns:a16="http://schemas.microsoft.com/office/drawing/2014/main" id="{78A0BAB9-08E1-9B92-37FD-CD63FF47D51A}"/>
              </a:ext>
            </a:extLst>
          </p:cNvPr>
          <p:cNvSpPr txBox="1"/>
          <p:nvPr/>
        </p:nvSpPr>
        <p:spPr>
          <a:xfrm>
            <a:off x="4787108" y="5554980"/>
            <a:ext cx="4061112" cy="369332"/>
          </a:xfrm>
          <a:prstGeom prst="rect">
            <a:avLst/>
          </a:prstGeom>
          <a:noFill/>
        </p:spPr>
        <p:txBody>
          <a:bodyPr wrap="none" rtlCol="0">
            <a:spAutoFit/>
          </a:bodyPr>
          <a:lstStyle/>
          <a:p>
            <a:r>
              <a:rPr lang="en-US" dirty="0"/>
              <a:t>(this is an example if an ideal submission)</a:t>
            </a:r>
          </a:p>
        </p:txBody>
      </p:sp>
    </p:spTree>
    <p:extLst>
      <p:ext uri="{BB962C8B-B14F-4D97-AF65-F5344CB8AC3E}">
        <p14:creationId xmlns:p14="http://schemas.microsoft.com/office/powerpoint/2010/main" val="1938451245"/>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4821</TotalTime>
  <Words>844</Words>
  <Application>Microsoft Macintosh PowerPoint</Application>
  <PresentationFormat>On-screen Show (4:3)</PresentationFormat>
  <Paragraphs>132</Paragraphs>
  <Slides>31</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31</vt:i4>
      </vt:variant>
    </vt:vector>
  </HeadingPairs>
  <TitlesOfParts>
    <vt:vector size="35" baseType="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Bergland, Alan Olav (aob2x)</dc:creator>
  <cp:lastModifiedBy>Bergland, Alan Olav (aob2x)</cp:lastModifiedBy>
  <cp:revision>40</cp:revision>
  <dcterms:created xsi:type="dcterms:W3CDTF">2023-08-30T11:45:43Z</dcterms:created>
  <dcterms:modified xsi:type="dcterms:W3CDTF">2023-09-02T20:06:45Z</dcterms:modified>
</cp:coreProperties>
</file>